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8" r:id="rId3"/>
    <p:sldId id="281" r:id="rId4"/>
    <p:sldId id="280" r:id="rId5"/>
    <p:sldId id="277" r:id="rId6"/>
    <p:sldId id="278" r:id="rId7"/>
    <p:sldId id="279" r:id="rId8"/>
    <p:sldId id="261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4F"/>
    <a:srgbClr val="9999FF"/>
    <a:srgbClr val="99CCFF"/>
    <a:srgbClr val="6699FF"/>
    <a:srgbClr val="F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2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53167-B7A0-4919-B289-F651A7A17B2E}" type="datetimeFigureOut">
              <a:rPr lang="hu-HU" smtClean="0"/>
              <a:t>2017.06.19.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69878-BE30-4B62-8045-54734D321C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184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9878-BE30-4B62-8045-54734D321CD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428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EB2-772A-45E8-A018-307C65B17919}" type="datetimeFigureOut">
              <a:rPr lang="hu-HU" smtClean="0"/>
              <a:pPr/>
              <a:t>2017.06.19.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9F3BFB-DD73-4C4A-BBBD-73D61337276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EB2-772A-45E8-A018-307C65B17919}" type="datetimeFigureOut">
              <a:rPr lang="hu-HU" smtClean="0"/>
              <a:pPr/>
              <a:t>2017.06.19.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3BFB-DD73-4C4A-BBBD-73D6133727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EB2-772A-45E8-A018-307C65B17919}" type="datetimeFigureOut">
              <a:rPr lang="hu-HU" smtClean="0"/>
              <a:pPr/>
              <a:t>2017.06.19.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3BFB-DD73-4C4A-BBBD-73D6133727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EB2-772A-45E8-A018-307C65B17919}" type="datetimeFigureOut">
              <a:rPr lang="hu-HU" smtClean="0"/>
              <a:pPr/>
              <a:t>2017.06.19.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3BFB-DD73-4C4A-BBBD-73D6133727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EB2-772A-45E8-A018-307C65B17919}" type="datetimeFigureOut">
              <a:rPr lang="hu-HU" smtClean="0"/>
              <a:pPr/>
              <a:t>2017.06.19.</a:t>
            </a:fld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3BFB-DD73-4C4A-BBBD-73D61337276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EB2-772A-45E8-A018-307C65B17919}" type="datetimeFigureOut">
              <a:rPr lang="hu-HU" smtClean="0"/>
              <a:pPr/>
              <a:t>2017.06.19.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3BFB-DD73-4C4A-BBBD-73D6133727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EB2-772A-45E8-A018-307C65B17919}" type="datetimeFigureOut">
              <a:rPr lang="hu-HU" smtClean="0"/>
              <a:pPr/>
              <a:t>2017.06.19.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3BFB-DD73-4C4A-BBBD-73D6133727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EB2-772A-45E8-A018-307C65B17919}" type="datetimeFigureOut">
              <a:rPr lang="hu-HU" smtClean="0"/>
              <a:pPr/>
              <a:t>2017.06.19.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3BFB-DD73-4C4A-BBBD-73D6133727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EB2-772A-45E8-A018-307C65B17919}" type="datetimeFigureOut">
              <a:rPr lang="hu-HU" smtClean="0"/>
              <a:pPr/>
              <a:t>2017.06.19.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3BFB-DD73-4C4A-BBBD-73D6133727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EB2-772A-45E8-A018-307C65B17919}" type="datetimeFigureOut">
              <a:rPr lang="hu-HU" smtClean="0"/>
              <a:pPr/>
              <a:t>2017.06.19.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3BFB-DD73-4C4A-BBBD-73D61337276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EB2-772A-45E8-A018-307C65B17919}" type="datetimeFigureOut">
              <a:rPr lang="hu-HU" smtClean="0"/>
              <a:pPr/>
              <a:t>2017.06.19.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3BFB-DD73-4C4A-BBBD-73D61337276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EBF1EB2-772A-45E8-A018-307C65B17919}" type="datetimeFigureOut">
              <a:rPr lang="hu-HU" smtClean="0"/>
              <a:pPr/>
              <a:t>2017.06.19.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F9F3BFB-DD73-4C4A-BBBD-73D61337276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8010266" cy="3345904"/>
          </a:xfrm>
        </p:spPr>
        <p:txBody>
          <a:bodyPr>
            <a:normAutofit/>
          </a:bodyPr>
          <a:lstStyle/>
          <a:p>
            <a:pPr algn="ctr"/>
            <a:endParaRPr lang="hu-HU" dirty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8433" y="548680"/>
            <a:ext cx="9144000" cy="2209800"/>
          </a:xfrm>
        </p:spPr>
        <p:txBody>
          <a:bodyPr>
            <a:noAutofit/>
          </a:bodyPr>
          <a:lstStyle/>
          <a:p>
            <a:r>
              <a:rPr lang="hu-HU" sz="4400" cap="none" dirty="0" err="1" smtClean="0"/>
              <a:t>Utilization</a:t>
            </a:r>
            <a:r>
              <a:rPr lang="hu-HU" sz="4400" cap="none" dirty="0" smtClean="0"/>
              <a:t> of </a:t>
            </a:r>
            <a:r>
              <a:rPr lang="hu-HU" sz="4400" cap="none" dirty="0" err="1" smtClean="0"/>
              <a:t>biomass</a:t>
            </a:r>
            <a:r>
              <a:rPr lang="hu-HU" sz="4400" cap="none" dirty="0" smtClean="0"/>
              <a:t> </a:t>
            </a:r>
            <a:r>
              <a:rPr lang="hu-HU" sz="4400" cap="none" dirty="0" err="1" smtClean="0"/>
              <a:t>in</a:t>
            </a:r>
            <a:r>
              <a:rPr lang="hu-HU" sz="4400" cap="none" dirty="0" smtClean="0"/>
              <a:t/>
            </a:r>
            <a:br>
              <a:rPr lang="hu-HU" sz="4400" cap="none" dirty="0" smtClean="0"/>
            </a:br>
            <a:r>
              <a:rPr lang="hu-HU" sz="4400" cap="none" dirty="0" smtClean="0"/>
              <a:t> </a:t>
            </a:r>
            <a:r>
              <a:rPr lang="hu-HU" sz="4400" cap="none" dirty="0" err="1" smtClean="0"/>
              <a:t>the</a:t>
            </a:r>
            <a:r>
              <a:rPr lang="hu-HU" sz="4400" cap="none" dirty="0" smtClean="0"/>
              <a:t> </a:t>
            </a:r>
            <a:r>
              <a:rPr lang="hu-HU" sz="4400" cap="none" dirty="0" err="1" smtClean="0"/>
              <a:t>energy</a:t>
            </a:r>
            <a:r>
              <a:rPr lang="hu-HU" sz="4400" cap="none" dirty="0" smtClean="0"/>
              <a:t> </a:t>
            </a:r>
            <a:r>
              <a:rPr lang="hu-HU" sz="4400" cap="none" dirty="0" err="1" smtClean="0"/>
              <a:t>supply</a:t>
            </a:r>
            <a:r>
              <a:rPr lang="hu-HU" sz="4400" cap="none" dirty="0" smtClean="0"/>
              <a:t> </a:t>
            </a:r>
            <a:r>
              <a:rPr lang="hu-HU" sz="4400" cap="none" dirty="0" err="1" smtClean="0"/>
              <a:t>of</a:t>
            </a:r>
            <a:r>
              <a:rPr lang="hu-HU" sz="4400" cap="none" dirty="0" smtClean="0"/>
              <a:t> </a:t>
            </a:r>
            <a:r>
              <a:rPr lang="hu-HU" sz="4400" cap="none" dirty="0" err="1" smtClean="0"/>
              <a:t>the</a:t>
            </a:r>
            <a:r>
              <a:rPr lang="hu-HU" sz="4400" cap="none" dirty="0" smtClean="0"/>
              <a:t> </a:t>
            </a:r>
            <a:r>
              <a:rPr lang="hu-HU" sz="4400" cap="none" dirty="0" err="1" smtClean="0"/>
              <a:t>Plant</a:t>
            </a:r>
            <a:r>
              <a:rPr lang="hu-HU" sz="4400" cap="none" dirty="0" smtClean="0"/>
              <a:t> </a:t>
            </a:r>
            <a:r>
              <a:rPr lang="hu-HU" sz="4400" cap="none" dirty="0" err="1" smtClean="0"/>
              <a:t>Diversity</a:t>
            </a:r>
            <a:r>
              <a:rPr lang="hu-HU" sz="4400" cap="none" dirty="0" smtClean="0"/>
              <a:t> Centre </a:t>
            </a:r>
            <a:r>
              <a:rPr lang="hu-HU" sz="4400" cap="none" dirty="0" smtClean="0"/>
              <a:t/>
            </a:r>
            <a:br>
              <a:rPr lang="hu-HU" sz="4400" cap="none" dirty="0" smtClean="0"/>
            </a:br>
            <a:r>
              <a:rPr lang="hu-HU" sz="4400" cap="none" dirty="0" err="1" smtClean="0"/>
              <a:t>in</a:t>
            </a:r>
            <a:r>
              <a:rPr lang="hu-HU" sz="4400" cap="none" dirty="0" smtClean="0"/>
              <a:t>  a </a:t>
            </a:r>
            <a:r>
              <a:rPr lang="hu-HU" sz="4400" cap="none" dirty="0" err="1" smtClean="0"/>
              <a:t>Hungarian</a:t>
            </a:r>
            <a:r>
              <a:rPr lang="hu-HU" sz="4400" cap="none" dirty="0" smtClean="0"/>
              <a:t> </a:t>
            </a:r>
            <a:r>
              <a:rPr lang="hu-HU" sz="4400" cap="none" dirty="0" err="1" smtClean="0"/>
              <a:t>village</a:t>
            </a:r>
            <a:endParaRPr lang="hu-HU" sz="4400" cap="none" dirty="0"/>
          </a:p>
        </p:txBody>
      </p:sp>
      <p:sp>
        <p:nvSpPr>
          <p:cNvPr id="9" name="Szövegdoboz 8"/>
          <p:cNvSpPr txBox="1"/>
          <p:nvPr/>
        </p:nvSpPr>
        <p:spPr>
          <a:xfrm>
            <a:off x="500034" y="4725144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2017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30000"/>
          <a:stretch>
            <a:fillRect/>
          </a:stretch>
        </p:blipFill>
        <p:spPr bwMode="auto">
          <a:xfrm>
            <a:off x="971600" y="5536224"/>
            <a:ext cx="2376264" cy="13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29389"/>
            <a:ext cx="2826684" cy="8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9" r="5068"/>
          <a:stretch/>
        </p:blipFill>
        <p:spPr bwMode="auto">
          <a:xfrm>
            <a:off x="7715090" y="3140968"/>
            <a:ext cx="89263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500034" y="3500438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accent6">
                    <a:lumMod val="75000"/>
                  </a:schemeClr>
                </a:solidFill>
              </a:rPr>
              <a:t>Dóra Lénárt</a:t>
            </a:r>
            <a:endParaRPr lang="hu-H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err="1" smtClean="0"/>
              <a:t>location</a:t>
            </a:r>
            <a:endParaRPr lang="hu-HU" sz="5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428596" y="6027003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smtClean="0"/>
              <a:t>The </a:t>
            </a:r>
            <a:r>
              <a:rPr lang="hu-HU" sz="2400" dirty="0" err="1" smtClean="0"/>
              <a:t>area</a:t>
            </a:r>
            <a:r>
              <a:rPr lang="hu-HU" sz="2400" dirty="0" smtClean="0"/>
              <a:t> of ​​</a:t>
            </a:r>
            <a:r>
              <a:rPr lang="hu-HU" sz="2400" dirty="0" err="1" smtClean="0"/>
              <a:t>the</a:t>
            </a:r>
            <a:r>
              <a:rPr lang="hu-HU" sz="2400" dirty="0" smtClean="0"/>
              <a:t>  </a:t>
            </a:r>
            <a:r>
              <a:rPr lang="hu-HU" sz="2400" dirty="0" err="1" smtClean="0"/>
              <a:t>institution</a:t>
            </a:r>
            <a:r>
              <a:rPr lang="hu-HU" sz="2400" dirty="0" smtClean="0"/>
              <a:t>  </a:t>
            </a: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 </a:t>
            </a:r>
            <a:r>
              <a:rPr lang="hu-HU" sz="2400" dirty="0" err="1" smtClean="0"/>
              <a:t>Bird</a:t>
            </a:r>
            <a:r>
              <a:rPr lang="hu-HU" sz="2400" dirty="0" smtClean="0"/>
              <a:t> </a:t>
            </a:r>
            <a:r>
              <a:rPr lang="hu-HU" sz="2400" dirty="0" err="1" smtClean="0"/>
              <a:t>protection</a:t>
            </a:r>
            <a:r>
              <a:rPr lang="hu-HU" sz="2400" dirty="0" smtClean="0"/>
              <a:t> </a:t>
            </a:r>
            <a:r>
              <a:rPr lang="hu-HU" sz="2400" dirty="0" err="1" smtClean="0"/>
              <a:t>area</a:t>
            </a:r>
            <a:endParaRPr lang="hu-HU" sz="2400" dirty="0"/>
          </a:p>
        </p:txBody>
      </p:sp>
      <p:pic>
        <p:nvPicPr>
          <p:cNvPr id="22" name="image30.jpg"/>
          <p:cNvPicPr>
            <a:picLocks noGrp="1"/>
          </p:cNvPicPr>
          <p:nvPr>
            <p:ph idx="1"/>
          </p:nvPr>
        </p:nvPicPr>
        <p:blipFill>
          <a:blip r:embed="rId2"/>
          <a:srcRect l="21449"/>
          <a:stretch>
            <a:fillRect/>
          </a:stretch>
        </p:blipFill>
        <p:spPr>
          <a:xfrm>
            <a:off x="357158" y="1643050"/>
            <a:ext cx="828680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46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77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 smtClean="0"/>
              <a:t>Rural</a:t>
            </a:r>
            <a:r>
              <a:rPr lang="hu-HU" b="1" dirty="0" smtClean="0"/>
              <a:t> </a:t>
            </a:r>
            <a:r>
              <a:rPr lang="hu-HU" b="1" dirty="0" err="1" smtClean="0"/>
              <a:t>Development</a:t>
            </a:r>
            <a:r>
              <a:rPr lang="hu-HU" b="1" dirty="0" smtClean="0"/>
              <a:t> </a:t>
            </a:r>
            <a:r>
              <a:rPr lang="hu-HU" b="1" dirty="0" err="1" smtClean="0"/>
              <a:t>Effects</a:t>
            </a:r>
            <a:r>
              <a:rPr lang="hu-HU" b="1" dirty="0" smtClean="0"/>
              <a:t> of </a:t>
            </a:r>
            <a:r>
              <a:rPr lang="hu-HU" b="1" dirty="0" err="1" smtClean="0"/>
              <a:t>Biomass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73563"/>
          </a:xfrm>
        </p:spPr>
        <p:txBody>
          <a:bodyPr/>
          <a:lstStyle/>
          <a:p>
            <a:r>
              <a:rPr lang="hu-HU" dirty="0" err="1"/>
              <a:t>creates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 smtClean="0"/>
              <a:t>jobs</a:t>
            </a:r>
            <a:endParaRPr lang="hu-HU" dirty="0" smtClean="0"/>
          </a:p>
          <a:p>
            <a:endParaRPr lang="hu-HU" i="1" dirty="0" smtClean="0"/>
          </a:p>
          <a:p>
            <a:r>
              <a:rPr lang="hu-HU" i="1" dirty="0" err="1" smtClean="0"/>
              <a:t>cutting</a:t>
            </a:r>
            <a:r>
              <a:rPr lang="hu-HU" i="1" dirty="0" smtClean="0"/>
              <a:t> </a:t>
            </a:r>
            <a:r>
              <a:rPr lang="hu-HU" i="1" dirty="0" err="1"/>
              <a:t>waste</a:t>
            </a:r>
            <a:r>
              <a:rPr lang="hu-HU" i="1" dirty="0"/>
              <a:t> </a:t>
            </a:r>
            <a:r>
              <a:rPr lang="hu-HU" i="1" dirty="0" err="1"/>
              <a:t>means</a:t>
            </a:r>
            <a:r>
              <a:rPr lang="hu-HU" i="1" dirty="0"/>
              <a:t> extra </a:t>
            </a:r>
            <a:r>
              <a:rPr lang="hu-HU" i="1" dirty="0" err="1"/>
              <a:t>income</a:t>
            </a:r>
            <a:r>
              <a:rPr lang="hu-HU" i="1" dirty="0"/>
              <a:t> </a:t>
            </a:r>
            <a:r>
              <a:rPr lang="hu-HU" i="1" dirty="0" err="1"/>
              <a:t>for</a:t>
            </a:r>
            <a:r>
              <a:rPr lang="hu-HU" i="1" dirty="0"/>
              <a:t> </a:t>
            </a:r>
            <a:r>
              <a:rPr lang="hu-HU" i="1" dirty="0" err="1"/>
              <a:t>several</a:t>
            </a:r>
            <a:r>
              <a:rPr lang="hu-HU" i="1" dirty="0"/>
              <a:t> </a:t>
            </a:r>
            <a:r>
              <a:rPr lang="hu-HU" i="1" dirty="0" err="1"/>
              <a:t>farmers</a:t>
            </a:r>
            <a:r>
              <a:rPr lang="hu-HU" i="1" dirty="0"/>
              <a:t> </a:t>
            </a:r>
            <a:r>
              <a:rPr lang="hu-HU" i="1" dirty="0" err="1"/>
              <a:t>in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 smtClean="0"/>
              <a:t>area</a:t>
            </a:r>
            <a:endParaRPr lang="hu-HU" i="1" dirty="0"/>
          </a:p>
          <a:p>
            <a:endParaRPr lang="hu-HU" i="1" dirty="0"/>
          </a:p>
          <a:p>
            <a:r>
              <a:rPr lang="hu-HU" dirty="0" err="1"/>
              <a:t>retaining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 smtClean="0"/>
              <a:t>population</a:t>
            </a:r>
            <a:endParaRPr lang="hu-HU" dirty="0" smtClean="0"/>
          </a:p>
          <a:p>
            <a:endParaRPr lang="hu-HU" dirty="0"/>
          </a:p>
          <a:p>
            <a:r>
              <a:rPr lang="hu-HU" dirty="0" err="1"/>
              <a:t>i</a:t>
            </a:r>
            <a:r>
              <a:rPr lang="hu-HU" dirty="0" err="1" smtClean="0"/>
              <a:t>ncreases</a:t>
            </a:r>
            <a:r>
              <a:rPr lang="hu-HU" dirty="0" smtClean="0"/>
              <a:t> </a:t>
            </a:r>
            <a:r>
              <a:rPr lang="hu-HU" dirty="0"/>
              <a:t>local </a:t>
            </a:r>
            <a:r>
              <a:rPr lang="hu-HU" dirty="0" err="1"/>
              <a:t>employment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dirty="0" err="1" smtClean="0"/>
              <a:t>Calculations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b="1" dirty="0" smtClean="0"/>
              <a:t> </a:t>
            </a:r>
            <a:r>
              <a:rPr lang="hu-HU" sz="4000" b="1" dirty="0" err="1" smtClean="0"/>
              <a:t>Temperature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data</a:t>
            </a:r>
            <a:endParaRPr lang="hu-HU" sz="40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14278" y="2285991"/>
          <a:ext cx="8715444" cy="3214710"/>
        </p:xfrm>
        <a:graphic>
          <a:graphicData uri="http://schemas.openxmlformats.org/drawingml/2006/table">
            <a:tbl>
              <a:tblPr/>
              <a:tblGrid>
                <a:gridCol w="963092"/>
                <a:gridCol w="969044"/>
                <a:gridCol w="969044"/>
                <a:gridCol w="969044"/>
                <a:gridCol w="969044"/>
                <a:gridCol w="969044"/>
                <a:gridCol w="969044"/>
                <a:gridCol w="969044"/>
                <a:gridCol w="969044"/>
              </a:tblGrid>
              <a:tr h="546603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Temperature</a:t>
                      </a:r>
                      <a:r>
                        <a:rPr lang="hu-H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u-HU" sz="2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data</a:t>
                      </a:r>
                      <a:r>
                        <a:rPr lang="hu-H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01.09.2015 - 31.04.2016</a:t>
                      </a:r>
                      <a:endParaRPr lang="hu-HU" sz="2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46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Description</a:t>
                      </a:r>
                      <a:endParaRPr lang="hu-H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September</a:t>
                      </a:r>
                      <a:endParaRPr lang="hu-H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October</a:t>
                      </a:r>
                      <a:endParaRPr lang="hu-H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November</a:t>
                      </a:r>
                      <a:endParaRPr lang="hu-H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December</a:t>
                      </a:r>
                      <a:endParaRPr lang="hu-H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January</a:t>
                      </a:r>
                      <a:endParaRPr lang="hu-H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February</a:t>
                      </a:r>
                      <a:endParaRPr lang="hu-H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March</a:t>
                      </a:r>
                      <a:endParaRPr lang="hu-H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April</a:t>
                      </a:r>
                      <a:endParaRPr lang="hu-H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2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Monthly</a:t>
                      </a:r>
                      <a:r>
                        <a:rPr lang="hu-H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u-H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average</a:t>
                      </a:r>
                      <a:r>
                        <a:rPr lang="hu-H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u-H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temperature</a:t>
                      </a:r>
                      <a:endParaRPr lang="hu-HU" sz="13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15,8</a:t>
                      </a:r>
                      <a:endParaRPr lang="hu-H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13,2</a:t>
                      </a:r>
                      <a:endParaRPr lang="hu-H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8,2</a:t>
                      </a:r>
                      <a:endParaRPr lang="hu-H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1,6</a:t>
                      </a:r>
                      <a:endParaRPr lang="hu-H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2,7</a:t>
                      </a:r>
                      <a:endParaRPr lang="hu-H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</a:t>
                      </a:r>
                      <a:endParaRPr lang="hu-HU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9,6</a:t>
                      </a:r>
                      <a:endParaRPr lang="hu-HU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13,4</a:t>
                      </a:r>
                      <a:endParaRPr lang="hu-HU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8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Lowest</a:t>
                      </a:r>
                      <a:r>
                        <a:rPr lang="hu-H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u-H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temperature</a:t>
                      </a:r>
                      <a:endParaRPr lang="hu-HU" sz="13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5,</a:t>
                      </a:r>
                      <a:r>
                        <a:rPr lang="hu-HU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</a:t>
                      </a:r>
                      <a:endParaRPr lang="hu-H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-1,6</a:t>
                      </a:r>
                      <a:endParaRPr lang="hu-HU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-3,4</a:t>
                      </a:r>
                      <a:endParaRPr lang="hu-HU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-7,6</a:t>
                      </a:r>
                      <a:endParaRPr lang="hu-HU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-10,4</a:t>
                      </a:r>
                      <a:endParaRPr lang="hu-H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-8,4</a:t>
                      </a:r>
                      <a:endParaRPr lang="hu-H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-2,9</a:t>
                      </a:r>
                      <a:endParaRPr lang="hu-H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2,7</a:t>
                      </a:r>
                      <a:endParaRPr lang="hu-H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dirty="0" err="1" smtClean="0"/>
              <a:t>Calculations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b="1" dirty="0" smtClean="0"/>
              <a:t> </a:t>
            </a:r>
            <a:r>
              <a:rPr lang="hu-HU" sz="4000" b="1" dirty="0" err="1" smtClean="0"/>
              <a:t>Fossile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oil</a:t>
            </a:r>
            <a:endParaRPr lang="hu-HU" sz="40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899957"/>
              </p:ext>
            </p:extLst>
          </p:nvPr>
        </p:nvGraphicFramePr>
        <p:xfrm>
          <a:off x="142843" y="2357431"/>
          <a:ext cx="8858314" cy="3561420"/>
        </p:xfrm>
        <a:graphic>
          <a:graphicData uri="http://schemas.openxmlformats.org/drawingml/2006/table">
            <a:tbl>
              <a:tblPr/>
              <a:tblGrid>
                <a:gridCol w="986629"/>
                <a:gridCol w="574394"/>
                <a:gridCol w="576102"/>
                <a:gridCol w="575249"/>
                <a:gridCol w="576102"/>
                <a:gridCol w="972972"/>
                <a:gridCol w="891038"/>
                <a:gridCol w="541962"/>
                <a:gridCol w="541109"/>
                <a:gridCol w="687054"/>
                <a:gridCol w="1032716"/>
                <a:gridCol w="902987"/>
              </a:tblGrid>
              <a:tr h="671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Place</a:t>
                      </a:r>
                      <a:endParaRPr lang="hu-HU" sz="2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Fuel</a:t>
                      </a:r>
                      <a:r>
                        <a:rPr lang="hu-H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u-HU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oil</a:t>
                      </a:r>
                      <a:r>
                        <a:rPr lang="hu-H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u-HU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consumption</a:t>
                      </a:r>
                      <a:r>
                        <a:rPr lang="hu-H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/>
                      </a:r>
                      <a:br>
                        <a:rPr lang="hu-H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</a:br>
                      <a:r>
                        <a:rPr lang="hu-H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01.09.2015 - 31.04.2016</a:t>
                      </a:r>
                      <a:endParaRPr lang="hu-H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Energy</a:t>
                      </a:r>
                      <a:r>
                        <a:rPr lang="hu-H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MJ/ kWh</a:t>
                      </a:r>
                      <a:endParaRPr lang="hu-H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Boiler</a:t>
                      </a: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u-H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power-</a:t>
                      </a: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kW</a:t>
                      </a:r>
                      <a:r>
                        <a:rPr lang="hu-H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*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9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Gene</a:t>
                      </a: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Bank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200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600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700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900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1650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650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600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6300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264 600 /</a:t>
                      </a:r>
                      <a:endParaRPr lang="hu-H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73 500</a:t>
                      </a:r>
                      <a:endParaRPr lang="hu-H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 x 50</a:t>
                      </a:r>
                      <a:endParaRPr lang="hu-H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9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New </a:t>
                      </a:r>
                      <a:r>
                        <a:rPr lang="hu-H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Laboratory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1500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1800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2000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2128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2354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2073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2919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16874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708 </a:t>
                      </a:r>
                      <a:r>
                        <a:rPr lang="hu-H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708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/</a:t>
                      </a:r>
                      <a:endParaRPr lang="hu-H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196 863</a:t>
                      </a:r>
                      <a:endParaRPr lang="hu-H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 x 130</a:t>
                      </a:r>
                      <a:endParaRPr lang="hu-H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9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Main Building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2500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2800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3100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3400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3200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2700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2300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22100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928 200 /</a:t>
                      </a:r>
                      <a:endParaRPr lang="hu-H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257 833</a:t>
                      </a:r>
                      <a:endParaRPr lang="hu-H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 x 170</a:t>
                      </a:r>
                      <a:endParaRPr lang="hu-H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9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Shop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1000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1100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6200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260 400 /   </a:t>
                      </a:r>
                      <a:endParaRPr lang="hu-H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72 333</a:t>
                      </a:r>
                      <a:endParaRPr lang="hu-H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 x 96</a:t>
                      </a:r>
                      <a:endParaRPr lang="hu-H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Total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4000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5400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6600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7100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7178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7554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6523</a:t>
                      </a:r>
                      <a:endParaRPr lang="hu-H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6119</a:t>
                      </a:r>
                      <a:endParaRPr lang="hu-H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50474</a:t>
                      </a:r>
                      <a:endParaRPr lang="hu-H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dirty="0" err="1" smtClean="0"/>
              <a:t>Calculations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b="1" dirty="0" smtClean="0"/>
              <a:t> </a:t>
            </a:r>
            <a:r>
              <a:rPr lang="hu-HU" sz="4000" b="1" dirty="0" err="1" smtClean="0"/>
              <a:t>Savings</a:t>
            </a:r>
            <a:endParaRPr lang="hu-HU" sz="40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220587"/>
              </p:ext>
            </p:extLst>
          </p:nvPr>
        </p:nvGraphicFramePr>
        <p:xfrm>
          <a:off x="285720" y="1643050"/>
          <a:ext cx="8644031" cy="4559700"/>
        </p:xfrm>
        <a:graphic>
          <a:graphicData uri="http://schemas.openxmlformats.org/drawingml/2006/table">
            <a:tbl>
              <a:tblPr/>
              <a:tblGrid>
                <a:gridCol w="1262395"/>
                <a:gridCol w="1326338"/>
                <a:gridCol w="775524"/>
                <a:gridCol w="879658"/>
                <a:gridCol w="1551048"/>
                <a:gridCol w="1424990"/>
                <a:gridCol w="1424078"/>
              </a:tblGrid>
              <a:tr h="955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Place</a:t>
                      </a:r>
                      <a:endParaRPr lang="hu-H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Use</a:t>
                      </a:r>
                      <a:r>
                        <a:rPr lang="hu-H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u-H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energy</a:t>
                      </a:r>
                      <a:r>
                        <a:rPr lang="hu-H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/ MJ /</a:t>
                      </a:r>
                      <a:endParaRPr lang="hu-H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Ft/ MJ - </a:t>
                      </a:r>
                      <a:r>
                        <a:rPr lang="hu-H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oil</a:t>
                      </a:r>
                      <a:endParaRPr lang="hu-H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Ft/ </a:t>
                      </a:r>
                      <a:r>
                        <a:rPr lang="hu-H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Mj</a:t>
                      </a:r>
                      <a:r>
                        <a:rPr lang="hu-H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u-H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-wood</a:t>
                      </a:r>
                      <a:r>
                        <a:rPr lang="hu-H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u-H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schips</a:t>
                      </a:r>
                      <a:r>
                        <a:rPr lang="hu-H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*</a:t>
                      </a:r>
                      <a:endParaRPr lang="hu-H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Cost</a:t>
                      </a:r>
                      <a:r>
                        <a:rPr lang="hu-H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u-H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with</a:t>
                      </a:r>
                      <a:r>
                        <a:rPr lang="hu-H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u-H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oil</a:t>
                      </a:r>
                      <a:endParaRPr lang="hu-H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Cost</a:t>
                      </a:r>
                      <a:r>
                        <a:rPr lang="hu-H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u-H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with</a:t>
                      </a:r>
                      <a:r>
                        <a:rPr lang="hu-H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u-H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wood</a:t>
                      </a:r>
                      <a:r>
                        <a:rPr lang="hu-H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chips</a:t>
                      </a:r>
                      <a:endParaRPr lang="hu-H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Savings</a:t>
                      </a:r>
                      <a:endParaRPr lang="hu-H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Gene</a:t>
                      </a:r>
                      <a:r>
                        <a:rPr lang="hu-H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Bank</a:t>
                      </a:r>
                      <a:endParaRPr lang="hu-H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264600</a:t>
                      </a:r>
                      <a:endParaRPr lang="hu-H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7,4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1,33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1 958 040 Ft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351 918 Ft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1 606 122 Ft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6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New </a:t>
                      </a:r>
                      <a:r>
                        <a:rPr lang="hu-H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Laboratory</a:t>
                      </a:r>
                      <a:endParaRPr lang="hu-H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708708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7,4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1,33</a:t>
                      </a:r>
                      <a:endParaRPr lang="hu-H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5 244 439 Ft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942 582 Ft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4 301 857 Ft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6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Main Building</a:t>
                      </a:r>
                      <a:endParaRPr lang="hu-H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928200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7,4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1,33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6 868 680 Ft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1 234 506 Ft</a:t>
                      </a:r>
                      <a:endParaRPr lang="hu-H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5 634 174 Ft</a:t>
                      </a:r>
                      <a:endParaRPr lang="hu-H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Shop</a:t>
                      </a:r>
                      <a:endParaRPr lang="hu-HU" sz="2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260400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7,4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1,33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1 926 960 Ft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346 332 Ft</a:t>
                      </a:r>
                      <a:endParaRPr lang="hu-H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1 580 628 Ft</a:t>
                      </a:r>
                      <a:endParaRPr lang="hu-H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Total</a:t>
                      </a:r>
                      <a:endParaRPr lang="hu-HU" sz="2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2161908</a:t>
                      </a:r>
                      <a:endParaRPr lang="hu-H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15 998 119 Ft</a:t>
                      </a:r>
                      <a:endParaRPr lang="hu-H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2 875 338 Ft</a:t>
                      </a:r>
                      <a:endParaRPr lang="hu-H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13 122 781 Ft</a:t>
                      </a:r>
                      <a:endParaRPr lang="hu-H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 idx="4294967295"/>
          </p:nvPr>
        </p:nvSpPr>
        <p:spPr>
          <a:xfrm>
            <a:off x="22772" y="2420888"/>
            <a:ext cx="9121227" cy="1872208"/>
          </a:xfrm>
        </p:spPr>
        <p:txBody>
          <a:bodyPr>
            <a:normAutofit/>
          </a:bodyPr>
          <a:lstStyle/>
          <a:p>
            <a:r>
              <a:rPr lang="hu-HU" sz="5000" dirty="0" err="1" smtClean="0"/>
              <a:t>Thank</a:t>
            </a:r>
            <a:r>
              <a:rPr lang="hu-HU" sz="5000" dirty="0" smtClean="0"/>
              <a:t> </a:t>
            </a:r>
            <a:r>
              <a:rPr lang="hu-HU" sz="5000" dirty="0" err="1" smtClean="0"/>
              <a:t>you</a:t>
            </a:r>
            <a:r>
              <a:rPr lang="hu-HU" sz="5000" dirty="0" smtClean="0"/>
              <a:t> </a:t>
            </a:r>
            <a:r>
              <a:rPr lang="hu-HU" sz="5000" dirty="0" err="1" smtClean="0"/>
              <a:t>for</a:t>
            </a:r>
            <a:r>
              <a:rPr lang="hu-HU" sz="5000" dirty="0" smtClean="0"/>
              <a:t> </a:t>
            </a:r>
            <a:r>
              <a:rPr lang="hu-HU" sz="5000" dirty="0" err="1" smtClean="0"/>
              <a:t>your</a:t>
            </a:r>
            <a:r>
              <a:rPr lang="hu-HU" sz="5000" dirty="0" smtClean="0"/>
              <a:t> </a:t>
            </a:r>
            <a:r>
              <a:rPr lang="hu-HU" sz="5000" dirty="0" err="1" smtClean="0"/>
              <a:t>attention</a:t>
            </a:r>
            <a:endParaRPr lang="hu-HU" sz="5000" dirty="0"/>
          </a:p>
        </p:txBody>
      </p:sp>
    </p:spTree>
    <p:extLst>
      <p:ext uri="{BB962C8B-B14F-4D97-AF65-F5344CB8AC3E}">
        <p14:creationId xmlns:p14="http://schemas.microsoft.com/office/powerpoint/2010/main" val="15955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ika">
  <a:themeElements>
    <a:clrScheme name="Pati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Pati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t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663</TotalTime>
  <Words>287</Words>
  <Application>Microsoft Office PowerPoint</Application>
  <PresentationFormat>Diavetítés a képernyőre (4:3 oldalarány)</PresentationFormat>
  <Paragraphs>156</Paragraphs>
  <Slides>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Patika</vt:lpstr>
      <vt:lpstr>Utilization of biomass in  the energy supply of the Plant Diversity Centre  in  a Hungarian village</vt:lpstr>
      <vt:lpstr>location</vt:lpstr>
      <vt:lpstr>PowerPoint bemutató</vt:lpstr>
      <vt:lpstr>Rural Development Effects of Biomass</vt:lpstr>
      <vt:lpstr>Calculations  Temperature data</vt:lpstr>
      <vt:lpstr>Calculations  Fossile oil</vt:lpstr>
      <vt:lpstr>Calculations  Savings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Biomassza hasznosításának vizsgálata a NöDiK energiaellátásában</dc:title>
  <dc:creator>Bezzeg Eniko</dc:creator>
  <cp:lastModifiedBy>Lénárt Dóra</cp:lastModifiedBy>
  <cp:revision>58</cp:revision>
  <dcterms:created xsi:type="dcterms:W3CDTF">2017-06-12T08:24:57Z</dcterms:created>
  <dcterms:modified xsi:type="dcterms:W3CDTF">2017-06-19T06:55:11Z</dcterms:modified>
</cp:coreProperties>
</file>