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78" r:id="rId2"/>
    <p:sldId id="279" r:id="rId3"/>
    <p:sldId id="271" r:id="rId4"/>
    <p:sldId id="272" r:id="rId5"/>
    <p:sldId id="273" r:id="rId6"/>
    <p:sldId id="274" r:id="rId7"/>
    <p:sldId id="276" r:id="rId8"/>
    <p:sldId id="275" r:id="rId9"/>
    <p:sldId id="277" r:id="rId10"/>
    <p:sldId id="283" r:id="rId11"/>
    <p:sldId id="282" r:id="rId12"/>
    <p:sldId id="284" r:id="rId13"/>
    <p:sldId id="280" r:id="rId14"/>
    <p:sldId id="281" r:id="rId15"/>
    <p:sldId id="285" r:id="rId16"/>
    <p:sldId id="286" r:id="rId17"/>
    <p:sldId id="297" r:id="rId18"/>
    <p:sldId id="298" r:id="rId19"/>
    <p:sldId id="287" r:id="rId20"/>
    <p:sldId id="288" r:id="rId21"/>
    <p:sldId id="289" r:id="rId22"/>
    <p:sldId id="290" r:id="rId23"/>
    <p:sldId id="291" r:id="rId24"/>
    <p:sldId id="292" r:id="rId25"/>
    <p:sldId id="293" r:id="rId26"/>
    <p:sldId id="294" r:id="rId27"/>
    <p:sldId id="295" r:id="rId28"/>
    <p:sldId id="296" r:id="rId29"/>
    <p:sldId id="268" r:id="rId30"/>
    <p:sldId id="299" r:id="rId31"/>
    <p:sldId id="300" r:id="rId32"/>
    <p:sldId id="301" r:id="rId33"/>
    <p:sldId id="302" r:id="rId34"/>
    <p:sldId id="304" r:id="rId35"/>
    <p:sldId id="305" r:id="rId36"/>
    <p:sldId id="306" r:id="rId37"/>
    <p:sldId id="307" r:id="rId38"/>
    <p:sldId id="308" r:id="rId39"/>
    <p:sldId id="309"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01" autoAdjust="0"/>
  </p:normalViewPr>
  <p:slideViewPr>
    <p:cSldViewPr>
      <p:cViewPr>
        <p:scale>
          <a:sx n="80" d="100"/>
          <a:sy n="80" d="100"/>
        </p:scale>
        <p:origin x="1626"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C150B-6C95-4562-9702-225E106E596A}" type="datetimeFigureOut">
              <a:rPr lang="ro-RO" smtClean="0"/>
              <a:t>01.09.2017</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0C3F8-0E02-44D1-A498-74082822D59B}" type="slidenum">
              <a:rPr lang="ro-RO" smtClean="0"/>
              <a:t>‹#›</a:t>
            </a:fld>
            <a:endParaRPr lang="ro-RO"/>
          </a:p>
        </p:txBody>
      </p:sp>
    </p:spTree>
    <p:extLst>
      <p:ext uri="{BB962C8B-B14F-4D97-AF65-F5344CB8AC3E}">
        <p14:creationId xmlns:p14="http://schemas.microsoft.com/office/powerpoint/2010/main" val="91829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effectLst>
                  <a:outerShdw blurRad="38100" dist="38100" dir="2700000" algn="tl">
                    <a:srgbClr val="000000">
                      <a:alpha val="43137"/>
                    </a:srgbClr>
                  </a:outerShdw>
                </a:effectLst>
                <a:latin typeface="Times New Roman" pitchFamily="18" charset="0"/>
                <a:cs typeface="Times New Roman" pitchFamily="18" charset="0"/>
              </a:rPr>
              <a:t>Analiza</a:t>
            </a:r>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200" b="1" dirty="0" err="1" smtClean="0">
                <a:effectLst>
                  <a:outerShdw blurRad="38100" dist="38100" dir="2700000" algn="tl">
                    <a:srgbClr val="000000">
                      <a:alpha val="43137"/>
                    </a:srgbClr>
                  </a:outerShdw>
                </a:effectLst>
                <a:latin typeface="Times New Roman" pitchFamily="18" charset="0"/>
                <a:cs typeface="Times New Roman" pitchFamily="18" charset="0"/>
              </a:rPr>
              <a:t>tehnic</a:t>
            </a:r>
            <a:r>
              <a:rPr lang="ro-RO" sz="1200" b="1" dirty="0" smtClean="0">
                <a:effectLst>
                  <a:outerShdw blurRad="38100" dist="38100" dir="2700000" algn="tl">
                    <a:srgbClr val="000000">
                      <a:alpha val="43137"/>
                    </a:srgbClr>
                  </a:outerShdw>
                </a:effectLst>
                <a:latin typeface="Times New Roman" pitchFamily="18" charset="0"/>
                <a:cs typeface="Times New Roman" pitchFamily="18" charset="0"/>
              </a:rPr>
              <a:t>ă</a:t>
            </a:r>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200" b="1" dirty="0" smtClean="0">
                <a:effectLst>
                  <a:outerShdw blurRad="38100" dist="38100" dir="2700000" algn="tl">
                    <a:srgbClr val="000000">
                      <a:alpha val="43137"/>
                    </a:srgbClr>
                  </a:outerShdw>
                </a:effectLst>
                <a:latin typeface="Times New Roman" pitchFamily="18" charset="0"/>
                <a:cs typeface="Times New Roman" pitchFamily="18" charset="0"/>
              </a:rPr>
              <a:t>şi economică a unui sistem de iluminat cu led-uri alimentat cu energie produsă de panouri solare</a:t>
            </a:r>
          </a:p>
          <a:p>
            <a:endParaRPr lang="ro-RO" dirty="0"/>
          </a:p>
        </p:txBody>
      </p:sp>
      <p:sp>
        <p:nvSpPr>
          <p:cNvPr id="4" name="Slide Number Placeholder 3"/>
          <p:cNvSpPr>
            <a:spLocks noGrp="1"/>
          </p:cNvSpPr>
          <p:nvPr>
            <p:ph type="sldNum" sz="quarter" idx="10"/>
          </p:nvPr>
        </p:nvSpPr>
        <p:spPr/>
        <p:txBody>
          <a:bodyPr/>
          <a:lstStyle/>
          <a:p>
            <a:fld id="{5460C3F8-0E02-44D1-A498-74082822D59B}" type="slidenum">
              <a:rPr lang="ro-RO" smtClean="0"/>
              <a:t>25</a:t>
            </a:fld>
            <a:endParaRPr lang="ro-RO"/>
          </a:p>
        </p:txBody>
      </p:sp>
    </p:spTree>
    <p:extLst>
      <p:ext uri="{BB962C8B-B14F-4D97-AF65-F5344CB8AC3E}">
        <p14:creationId xmlns:p14="http://schemas.microsoft.com/office/powerpoint/2010/main" val="197398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FB14BB1-9BB5-4FFB-B00F-CD1E0D49FF27}" type="slidenum">
              <a:rPr lang="en-US" smtClean="0"/>
              <a:t>‹#›</a:t>
            </a:fld>
            <a:endParaRPr lang="en-US"/>
          </a:p>
        </p:txBody>
      </p:sp>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2812" t="42578" r="34258" b="44531"/>
          <a:stretch/>
        </p:blipFill>
        <p:spPr bwMode="auto">
          <a:xfrm>
            <a:off x="770620" y="6029541"/>
            <a:ext cx="1862708" cy="44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50" t="10424" r="50000" b="69922"/>
          <a:stretch/>
        </p:blipFill>
        <p:spPr bwMode="auto">
          <a:xfrm>
            <a:off x="7209738" y="6017745"/>
            <a:ext cx="1277887" cy="45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idx="4294967295"/>
          </p:nvPr>
        </p:nvSpPr>
        <p:spPr>
          <a:xfrm>
            <a:off x="685110" y="404664"/>
            <a:ext cx="7776864" cy="1051560"/>
          </a:xfrm>
        </p:spPr>
        <p:txBody>
          <a:bodyPr>
            <a:noAutofit/>
          </a:bodyPr>
          <a:lstStyle/>
          <a:p>
            <a:pPr algn="ctr"/>
            <a:r>
              <a:rPr lang="en-US" sz="1400" dirty="0"/>
              <a:t>FEASIBILITY STUDY FOR THE REPLACEMENT OF CLASSICAL LED LIGHT SYSTEMS IN LOCALITIES IN THE MUNICIPALITY OF REŞIŢA: CÂLNIC, ŢEROVA, DOMAN, SECU, CUPTOARE AND MONIOM</a:t>
            </a:r>
            <a:endParaRPr 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B14BB1-9BB5-4FFB-B00F-CD1E0D49FF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EF094-BAFD-4614-8769-169E998BF1A6}" type="datetimeFigureOut">
              <a:rPr lang="en-US" smtClean="0"/>
              <a:t>9/1/2017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B14BB1-9BB5-4FFB-B00F-CD1E0D49FF2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2EF094-BAFD-4614-8769-169E998BF1A6}" type="datetimeFigureOut">
              <a:rPr lang="en-US" smtClean="0"/>
              <a:t>9/1/2017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FB14BB1-9BB5-4FFB-B00F-CD1E0D49FF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Document2.docx"/><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package" Target="../embeddings/Microsoft_Word_Document3.docx"/><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Word_Document4.docx"/><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package" Target="../embeddings/Microsoft_Word_Document5.docx"/><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Microsoft_Word_Document6.docx"/><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67544" y="1875111"/>
            <a:ext cx="8132440" cy="280831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4800" dirty="0"/>
              <a:t>LED, BETWEEN MODE AND LONG TERM EFFICIENCY</a:t>
            </a:r>
            <a:endParaRPr lang="en-US" sz="2800" dirty="0"/>
          </a:p>
        </p:txBody>
      </p:sp>
      <p:sp>
        <p:nvSpPr>
          <p:cNvPr id="9" name="Title 1"/>
          <p:cNvSpPr txBox="1">
            <a:spLocks/>
          </p:cNvSpPr>
          <p:nvPr/>
        </p:nvSpPr>
        <p:spPr>
          <a:xfrm>
            <a:off x="323528" y="5138211"/>
            <a:ext cx="8276456" cy="354293"/>
          </a:xfrm>
          <a:prstGeom prst="rect">
            <a:avLst/>
          </a:prstGeom>
        </p:spPr>
        <p:txBody>
          <a:bodyPr vert="horz" lIns="45720" rIns="45720" bIns="45720" anchor="b">
            <a:noAutofit/>
          </a:bodyPr>
          <a:lstStyle>
            <a:lvl1pPr algn="r" rtl="0" eaLnBrk="1" latinLnBrk="0" hangingPunct="1">
              <a:spcBef>
                <a:spcPct val="0"/>
              </a:spcBef>
              <a:buNone/>
              <a:defRPr kumimoji="0"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sz="1800" dirty="0" err="1" smtClean="0"/>
              <a:t>Prof.dr.ing</a:t>
            </a:r>
            <a:r>
              <a:rPr lang="en-US" sz="1800" dirty="0"/>
              <a:t>. </a:t>
            </a:r>
            <a:r>
              <a:rPr lang="en-US" sz="1800" dirty="0" err="1"/>
              <a:t>Cătălin</a:t>
            </a:r>
            <a:r>
              <a:rPr lang="en-US" sz="1800" dirty="0"/>
              <a:t>-D. </a:t>
            </a:r>
            <a:r>
              <a:rPr lang="en-US" sz="1800" dirty="0" err="1"/>
              <a:t>Gălăţanu</a:t>
            </a:r>
            <a:endParaRPr lang="en-US" sz="1800" dirty="0"/>
          </a:p>
        </p:txBody>
      </p:sp>
      <p:grpSp>
        <p:nvGrpSpPr>
          <p:cNvPr id="3" name="Group 2"/>
          <p:cNvGrpSpPr>
            <a:grpSpLocks noChangeAspect="1"/>
          </p:cNvGrpSpPr>
          <p:nvPr/>
        </p:nvGrpSpPr>
        <p:grpSpPr>
          <a:xfrm>
            <a:off x="-1" y="-27384"/>
            <a:ext cx="9146887" cy="1343611"/>
            <a:chOff x="0" y="101600"/>
            <a:chExt cx="8991600" cy="132080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12" t="42578" r="34258" b="44531"/>
          <a:stretch/>
        </p:blipFill>
        <p:spPr bwMode="auto">
          <a:xfrm>
            <a:off x="755576" y="5947292"/>
            <a:ext cx="2366764" cy="56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770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395536" y="1556792"/>
            <a:ext cx="8136904" cy="1512168"/>
          </a:xfrm>
        </p:spPr>
        <p:txBody>
          <a:bodyPr>
            <a:noAutofit/>
          </a:bodyPr>
          <a:lstStyle/>
          <a:p>
            <a:pPr marL="347472" lvl="1" indent="0" algn="just">
              <a:spcAft>
                <a:spcPts val="600"/>
              </a:spcAft>
              <a:buNone/>
            </a:pPr>
            <a:r>
              <a:rPr lang="en-US" sz="1400" dirty="0"/>
              <a:t>Exterior lighting - EC requirements</a:t>
            </a:r>
          </a:p>
          <a:p>
            <a:pPr lvl="1" algn="just">
              <a:spcAft>
                <a:spcPts val="600"/>
              </a:spcAft>
            </a:pPr>
            <a:r>
              <a:rPr lang="en-US" sz="1400" dirty="0"/>
              <a:t>The EU has set new energy efficiency requirements for lamps produced on the EU market as of 1 September 2009.</a:t>
            </a:r>
          </a:p>
          <a:p>
            <a:pPr lvl="1" algn="just">
              <a:spcAft>
                <a:spcPts val="600"/>
              </a:spcAft>
            </a:pPr>
            <a:r>
              <a:rPr lang="en-US" sz="1400" dirty="0"/>
              <a:t>EU regulation affects not only "household lamps" but also all inefficient lamps as well as inefficient ballasts and lighting fixtures:</a:t>
            </a:r>
            <a:endParaRPr lang="en-US" sz="1400"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95736" y="3068960"/>
            <a:ext cx="4396959" cy="281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9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219675" y="1556792"/>
            <a:ext cx="8893924" cy="5157192"/>
          </a:xfrm>
        </p:spPr>
        <p:txBody>
          <a:bodyPr>
            <a:noAutofit/>
          </a:bodyPr>
          <a:lstStyle/>
          <a:p>
            <a:pPr marL="347472" lvl="1" indent="0">
              <a:spcAft>
                <a:spcPts val="600"/>
              </a:spcAft>
              <a:buNone/>
            </a:pPr>
            <a:r>
              <a:rPr lang="en-US" sz="1400" dirty="0"/>
              <a:t>Outdoor lighting - types of lamps</a:t>
            </a:r>
            <a:endParaRPr lang="en-US" sz="1400"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15616" y="2060848"/>
            <a:ext cx="6624736" cy="376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8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1043607" y="1556792"/>
            <a:ext cx="8069991" cy="5157192"/>
          </a:xfrm>
        </p:spPr>
        <p:txBody>
          <a:bodyPr>
            <a:noAutofit/>
          </a:bodyPr>
          <a:lstStyle/>
          <a:p>
            <a:pPr marL="806450" indent="-806450">
              <a:spcAft>
                <a:spcPts val="600"/>
              </a:spcAft>
              <a:buNone/>
            </a:pPr>
            <a:r>
              <a:rPr lang="en-US" sz="1400" dirty="0"/>
              <a:t>The main features of the different types of lamps:</a:t>
            </a:r>
            <a:endParaRPr lang="en-US" sz="1400"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87624" y="1946115"/>
            <a:ext cx="6105731" cy="393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356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691680" y="2420888"/>
            <a:ext cx="7920880" cy="3429000"/>
          </a:xfrm>
        </p:spPr>
        <p:txBody>
          <a:bodyPr>
            <a:noAutofit/>
          </a:bodyPr>
          <a:lstStyle/>
          <a:p>
            <a:pPr marL="0" indent="0">
              <a:buNone/>
            </a:pPr>
            <a:r>
              <a:rPr lang="en-US" sz="1400" dirty="0"/>
              <a:t>The LED is an electronic device with a p-n junction that emits an optical radiation in the event of an electric excitation.</a:t>
            </a:r>
          </a:p>
          <a:p>
            <a:endParaRPr lang="en-US" sz="1400" dirty="0"/>
          </a:p>
          <a:p>
            <a:pPr marL="0" indent="0">
              <a:buNone/>
            </a:pPr>
            <a:r>
              <a:rPr lang="en-US" sz="1400" dirty="0"/>
              <a:t>Advantages of the LED</a:t>
            </a:r>
          </a:p>
          <a:p>
            <a:endParaRPr lang="en-US" sz="1400" dirty="0"/>
          </a:p>
          <a:p>
            <a:r>
              <a:rPr lang="en-US" sz="1400" dirty="0"/>
              <a:t>Constant output color regardless of the level of illumination</a:t>
            </a:r>
          </a:p>
          <a:p>
            <a:r>
              <a:rPr lang="en-US" sz="1400" dirty="0"/>
              <a:t>It does not contain mercury</a:t>
            </a:r>
          </a:p>
          <a:p>
            <a:r>
              <a:rPr lang="en-US" sz="1400" dirty="0"/>
              <a:t>Not UV and infrared radiation</a:t>
            </a:r>
          </a:p>
          <a:p>
            <a:r>
              <a:rPr lang="en-US" sz="1400" dirty="0"/>
              <a:t>Reduces the number of insects attracted</a:t>
            </a:r>
          </a:p>
          <a:p>
            <a:r>
              <a:rPr lang="en-US" sz="1400" dirty="0"/>
              <a:t>Resistant and stable</a:t>
            </a:r>
          </a:p>
          <a:p>
            <a:r>
              <a:rPr lang="en-US" sz="1400" dirty="0"/>
              <a:t>Wide range with different levels of quality available on the market</a:t>
            </a:r>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itle 1"/>
          <p:cNvSpPr txBox="1">
            <a:spLocks/>
          </p:cNvSpPr>
          <p:nvPr/>
        </p:nvSpPr>
        <p:spPr>
          <a:xfrm>
            <a:off x="467544" y="1772816"/>
            <a:ext cx="8132440" cy="648072"/>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ro-RO" sz="4800" dirty="0"/>
              <a:t>Why </a:t>
            </a:r>
            <a:r>
              <a:rPr lang="ro-RO" sz="4800" dirty="0" smtClean="0"/>
              <a:t>LED?</a:t>
            </a:r>
            <a:endParaRPr lang="en-US" sz="2800" dirty="0"/>
          </a:p>
        </p:txBody>
      </p:sp>
    </p:spTree>
    <p:extLst>
      <p:ext uri="{BB962C8B-B14F-4D97-AF65-F5344CB8AC3E}">
        <p14:creationId xmlns:p14="http://schemas.microsoft.com/office/powerpoint/2010/main" val="3673227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971600" y="1367113"/>
            <a:ext cx="7560840" cy="4510159"/>
          </a:xfrm>
        </p:spPr>
        <p:txBody>
          <a:bodyPr>
            <a:noAutofit/>
          </a:bodyPr>
          <a:lstStyle/>
          <a:p>
            <a:pPr marL="0" indent="0">
              <a:spcAft>
                <a:spcPts val="600"/>
              </a:spcAft>
              <a:buNone/>
            </a:pPr>
            <a:r>
              <a:rPr lang="ro-RO" sz="1400" dirty="0" smtClean="0"/>
              <a:t>D</a:t>
            </a:r>
            <a:r>
              <a:rPr lang="en-US" sz="1400" dirty="0" err="1" smtClean="0"/>
              <a:t>esign</a:t>
            </a:r>
            <a:endParaRPr lang="en-US" sz="1400" dirty="0"/>
          </a:p>
          <a:p>
            <a:pPr>
              <a:spcAft>
                <a:spcPts val="600"/>
              </a:spcAft>
              <a:buFont typeface="Arial" panose="020B0604020202020204" pitchFamily="34" charset="0"/>
              <a:buChar char="•"/>
            </a:pPr>
            <a:r>
              <a:rPr lang="en-US" sz="1400" dirty="0"/>
              <a:t>Direct light</a:t>
            </a:r>
          </a:p>
          <a:p>
            <a:pPr>
              <a:spcAft>
                <a:spcPts val="600"/>
              </a:spcAft>
              <a:buFont typeface="Arial" panose="020B0604020202020204" pitchFamily="34" charset="0"/>
              <a:buChar char="•"/>
            </a:pPr>
            <a:r>
              <a:rPr lang="en-US" sz="1400" dirty="0"/>
              <a:t>Minimum side light losses (180o emission angle)</a:t>
            </a:r>
          </a:p>
          <a:p>
            <a:pPr>
              <a:spcAft>
                <a:spcPts val="600"/>
              </a:spcAft>
              <a:buFont typeface="Arial" panose="020B0604020202020204" pitchFamily="34" charset="0"/>
              <a:buChar char="•"/>
            </a:pPr>
            <a:r>
              <a:rPr lang="en-US" sz="1400" dirty="0"/>
              <a:t>Light almost does not produce heat in the light cone</a:t>
            </a:r>
          </a:p>
          <a:p>
            <a:pPr>
              <a:spcAft>
                <a:spcPts val="600"/>
              </a:spcAft>
              <a:buFont typeface="Arial" panose="020B0604020202020204" pitchFamily="34" charset="0"/>
              <a:buChar char="•"/>
            </a:pPr>
            <a:r>
              <a:rPr lang="en-US" sz="1400" dirty="0"/>
              <a:t>Good color rendering</a:t>
            </a:r>
          </a:p>
          <a:p>
            <a:pPr>
              <a:spcAft>
                <a:spcPts val="600"/>
              </a:spcAft>
              <a:buFont typeface="Arial" panose="020B0604020202020204" pitchFamily="34" charset="0"/>
              <a:buChar char="•"/>
            </a:pPr>
            <a:r>
              <a:rPr lang="en-US" sz="1400" dirty="0"/>
              <a:t>Simple and flexible design for mounting and encapsulation</a:t>
            </a:r>
          </a:p>
          <a:p>
            <a:pPr marL="0" indent="0">
              <a:spcAft>
                <a:spcPts val="600"/>
              </a:spcAft>
              <a:buNone/>
            </a:pPr>
            <a:endParaRPr lang="en-US" sz="1400" dirty="0"/>
          </a:p>
          <a:p>
            <a:pPr marL="0" indent="0">
              <a:spcAft>
                <a:spcPts val="600"/>
              </a:spcAft>
              <a:buNone/>
            </a:pPr>
            <a:r>
              <a:rPr lang="en-US" sz="1400" dirty="0"/>
              <a:t>Efficiency &amp; costs</a:t>
            </a:r>
          </a:p>
          <a:p>
            <a:pPr>
              <a:spcAft>
                <a:spcPts val="600"/>
              </a:spcAft>
            </a:pPr>
            <a:r>
              <a:rPr lang="en-US" sz="1400" dirty="0"/>
              <a:t>Very long life (50,000 and over)</a:t>
            </a:r>
          </a:p>
          <a:p>
            <a:pPr>
              <a:spcAft>
                <a:spcPts val="600"/>
              </a:spcAft>
            </a:pPr>
            <a:r>
              <a:rPr lang="en-US" sz="1400" dirty="0"/>
              <a:t>Currently, the light output of various lamps is:</a:t>
            </a:r>
          </a:p>
          <a:p>
            <a:pPr>
              <a:spcAft>
                <a:spcPts val="600"/>
              </a:spcAft>
            </a:pPr>
            <a:r>
              <a:rPr lang="en-US" sz="1400" dirty="0"/>
              <a:t>CFL-approx. 60 lm / W,</a:t>
            </a:r>
          </a:p>
          <a:p>
            <a:pPr>
              <a:spcAft>
                <a:spcPts val="600"/>
              </a:spcAft>
            </a:pPr>
            <a:r>
              <a:rPr lang="en-US" sz="1400" dirty="0"/>
              <a:t>"High Power LEDs" up to 100 lm / W, laboratory values up to 200 lm / W</a:t>
            </a:r>
          </a:p>
          <a:p>
            <a:pPr>
              <a:spcAft>
                <a:spcPts val="600"/>
              </a:spcAft>
            </a:pPr>
            <a:r>
              <a:rPr lang="en-US" sz="1400" dirty="0"/>
              <a:t>Currently, high investment costs</a:t>
            </a:r>
            <a:endParaRPr lang="en-US"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25104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1115617" y="1556792"/>
            <a:ext cx="7128791" cy="693727"/>
          </a:xfrm>
        </p:spPr>
        <p:txBody>
          <a:bodyPr>
            <a:noAutofit/>
          </a:bodyPr>
          <a:lstStyle/>
          <a:p>
            <a:pPr>
              <a:spcAft>
                <a:spcPts val="1000"/>
              </a:spcAft>
              <a:defRPr/>
            </a:pPr>
            <a:r>
              <a:rPr lang="en-US" sz="1800" b="1" dirty="0">
                <a:effectLst>
                  <a:outerShdw blurRad="38100" dist="38100" dir="2700000" algn="tl">
                    <a:srgbClr val="000000">
                      <a:alpha val="43137"/>
                    </a:srgbClr>
                  </a:outerShdw>
                </a:effectLst>
                <a:latin typeface="Times New Roman" pitchFamily="18" charset="0"/>
                <a:cs typeface="Times New Roman" pitchFamily="18" charset="0"/>
              </a:rPr>
              <a:t>LED Lamp - Principle Electric </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Circuit</a:t>
            </a:r>
            <a:endParaRPr lang="ro-RO"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1475656" y="2250519"/>
            <a:ext cx="5498782" cy="2767013"/>
            <a:chOff x="3416618" y="2743200"/>
            <a:chExt cx="5498782" cy="2767013"/>
          </a:xfrm>
        </p:grpSpPr>
        <p:sp>
          <p:nvSpPr>
            <p:cNvPr id="8" name="Line 7"/>
            <p:cNvSpPr>
              <a:spLocks noChangeShapeType="1"/>
            </p:cNvSpPr>
            <p:nvPr/>
          </p:nvSpPr>
          <p:spPr bwMode="auto">
            <a:xfrm>
              <a:off x="3833813" y="3849688"/>
              <a:ext cx="1587" cy="9715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4065588" y="3849688"/>
              <a:ext cx="1587" cy="9715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9"/>
            <p:cNvSpPr txBox="1">
              <a:spLocks noChangeArrowheads="1"/>
            </p:cNvSpPr>
            <p:nvPr/>
          </p:nvSpPr>
          <p:spPr bwMode="auto">
            <a:xfrm>
              <a:off x="3416618" y="3655774"/>
              <a:ext cx="371144" cy="1359273"/>
            </a:xfrm>
            <a:prstGeom prst="rect">
              <a:avLst/>
            </a:prstGeom>
            <a:noFill/>
            <a:ln w="12700">
              <a:noFill/>
              <a:miter lim="800000"/>
              <a:headEnd/>
              <a:tailEnd/>
            </a:ln>
          </p:spPr>
          <p:txBody>
            <a:bodyPr vert="vert270" lIns="0" tIns="0" rIns="0" bIns="0"/>
            <a:lstStyle/>
            <a:p>
              <a:pPr>
                <a:spcAft>
                  <a:spcPts val="1000"/>
                </a:spcAft>
                <a:defRPr/>
              </a:pPr>
              <a:r>
                <a:rPr lang="en-US" b="1" dirty="0">
                  <a:latin typeface="Times New Roman" pitchFamily="18" charset="0"/>
                  <a:cs typeface="Times New Roman" pitchFamily="18" charset="0"/>
                </a:rPr>
                <a:t>230 V; 50 Hz</a:t>
              </a:r>
            </a:p>
          </p:txBody>
        </p:sp>
        <p:sp>
          <p:nvSpPr>
            <p:cNvPr id="13" name="Text Box 10"/>
            <p:cNvSpPr txBox="1">
              <a:spLocks noChangeArrowheads="1"/>
            </p:cNvSpPr>
            <p:nvPr/>
          </p:nvSpPr>
          <p:spPr bwMode="auto">
            <a:xfrm>
              <a:off x="3800475" y="3590925"/>
              <a:ext cx="9747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Aft>
                  <a:spcPts val="1000"/>
                </a:spcAft>
              </a:pPr>
              <a:r>
                <a:rPr lang="en-US" b="1">
                  <a:latin typeface="Times New Roman" pitchFamily="18" charset="0"/>
                  <a:cs typeface="Times New Roman" pitchFamily="18" charset="0"/>
                </a:rPr>
                <a:t>F N  PE </a:t>
              </a:r>
            </a:p>
          </p:txBody>
        </p:sp>
        <p:sp>
          <p:nvSpPr>
            <p:cNvPr id="14" name="Line 11"/>
            <p:cNvSpPr>
              <a:spLocks noChangeShapeType="1"/>
            </p:cNvSpPr>
            <p:nvPr/>
          </p:nvSpPr>
          <p:spPr bwMode="auto">
            <a:xfrm>
              <a:off x="4344988" y="3849688"/>
              <a:ext cx="0" cy="9715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2"/>
            <p:cNvSpPr>
              <a:spLocks noChangeShapeType="1"/>
            </p:cNvSpPr>
            <p:nvPr/>
          </p:nvSpPr>
          <p:spPr bwMode="auto">
            <a:xfrm>
              <a:off x="3843338" y="4156075"/>
              <a:ext cx="79533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3"/>
            <p:cNvSpPr txBox="1">
              <a:spLocks noChangeArrowheads="1"/>
            </p:cNvSpPr>
            <p:nvPr/>
          </p:nvSpPr>
          <p:spPr bwMode="auto">
            <a:xfrm>
              <a:off x="4624388" y="4083050"/>
              <a:ext cx="517525" cy="568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1000" b="1">
                <a:latin typeface="Times New Roman" pitchFamily="18" charset="0"/>
                <a:cs typeface="Times New Roman" pitchFamily="18" charset="0"/>
              </a:endParaRPr>
            </a:p>
            <a:p>
              <a:pPr algn="ctr" eaLnBrk="1" hangingPunct="1"/>
              <a:r>
                <a:rPr lang="en-US" sz="1600" b="1">
                  <a:latin typeface="Times New Roman" pitchFamily="18" charset="0"/>
                  <a:cs typeface="Times New Roman" pitchFamily="18" charset="0"/>
                </a:rPr>
                <a:t>EMC</a:t>
              </a:r>
            </a:p>
          </p:txBody>
        </p:sp>
        <p:sp>
          <p:nvSpPr>
            <p:cNvPr id="17" name="Oval 14"/>
            <p:cNvSpPr>
              <a:spLocks noChangeArrowheads="1"/>
            </p:cNvSpPr>
            <p:nvPr/>
          </p:nvSpPr>
          <p:spPr bwMode="auto">
            <a:xfrm>
              <a:off x="3810000" y="4130675"/>
              <a:ext cx="60325" cy="61913"/>
            </a:xfrm>
            <a:prstGeom prst="ellipse">
              <a:avLst/>
            </a:prstGeom>
            <a:solidFill>
              <a:srgbClr val="000000"/>
            </a:solidFill>
            <a:ln w="6350">
              <a:solidFill>
                <a:srgbClr val="000000"/>
              </a:solidFill>
              <a:round/>
              <a:headEnd/>
              <a:tailEnd/>
            </a:ln>
          </p:spPr>
          <p:txBody>
            <a:bodyPr lIns="0" tIns="0" rIns="0" bIns="0"/>
            <a:lstStyle/>
            <a:p>
              <a:endParaRPr lang="ru-RU" b="1">
                <a:latin typeface="Times New Roman" pitchFamily="18" charset="0"/>
                <a:cs typeface="Times New Roman" pitchFamily="18" charset="0"/>
              </a:endParaRPr>
            </a:p>
          </p:txBody>
        </p:sp>
        <p:sp>
          <p:nvSpPr>
            <p:cNvPr id="18" name="Line 15"/>
            <p:cNvSpPr>
              <a:spLocks noChangeShapeType="1"/>
            </p:cNvSpPr>
            <p:nvPr/>
          </p:nvSpPr>
          <p:spPr bwMode="auto">
            <a:xfrm>
              <a:off x="4065588" y="4575175"/>
              <a:ext cx="56356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Oval 16"/>
            <p:cNvSpPr>
              <a:spLocks noChangeArrowheads="1"/>
            </p:cNvSpPr>
            <p:nvPr/>
          </p:nvSpPr>
          <p:spPr bwMode="auto">
            <a:xfrm>
              <a:off x="4033838" y="4538663"/>
              <a:ext cx="61912" cy="61912"/>
            </a:xfrm>
            <a:prstGeom prst="ellipse">
              <a:avLst/>
            </a:prstGeom>
            <a:solidFill>
              <a:srgbClr val="000000"/>
            </a:solidFill>
            <a:ln w="6350">
              <a:solidFill>
                <a:srgbClr val="000000"/>
              </a:solidFill>
              <a:round/>
              <a:headEnd/>
              <a:tailEnd/>
            </a:ln>
          </p:spPr>
          <p:txBody>
            <a:bodyPr lIns="0" tIns="0" rIns="0" bIns="0"/>
            <a:lstStyle/>
            <a:p>
              <a:endParaRPr lang="ru-RU" b="1">
                <a:latin typeface="Times New Roman" pitchFamily="18" charset="0"/>
                <a:cs typeface="Times New Roman" pitchFamily="18" charset="0"/>
              </a:endParaRPr>
            </a:p>
          </p:txBody>
        </p:sp>
        <p:sp>
          <p:nvSpPr>
            <p:cNvPr id="20" name="Line 17"/>
            <p:cNvSpPr>
              <a:spLocks noChangeShapeType="1"/>
            </p:cNvSpPr>
            <p:nvPr/>
          </p:nvSpPr>
          <p:spPr bwMode="auto">
            <a:xfrm>
              <a:off x="4344988" y="4367213"/>
              <a:ext cx="28575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Oval 18"/>
            <p:cNvSpPr>
              <a:spLocks noChangeArrowheads="1"/>
            </p:cNvSpPr>
            <p:nvPr/>
          </p:nvSpPr>
          <p:spPr bwMode="auto">
            <a:xfrm>
              <a:off x="4318000" y="4341813"/>
              <a:ext cx="61913" cy="61912"/>
            </a:xfrm>
            <a:prstGeom prst="ellipse">
              <a:avLst/>
            </a:prstGeom>
            <a:solidFill>
              <a:srgbClr val="000000"/>
            </a:solidFill>
            <a:ln w="6350">
              <a:solidFill>
                <a:srgbClr val="000000"/>
              </a:solidFill>
              <a:round/>
              <a:headEnd/>
              <a:tailEnd/>
            </a:ln>
          </p:spPr>
          <p:txBody>
            <a:bodyPr lIns="0" tIns="0" rIns="0" bIns="0"/>
            <a:lstStyle/>
            <a:p>
              <a:endParaRPr lang="ru-RU" b="1">
                <a:latin typeface="Times New Roman" pitchFamily="18" charset="0"/>
                <a:cs typeface="Times New Roman" pitchFamily="18" charset="0"/>
              </a:endParaRPr>
            </a:p>
          </p:txBody>
        </p:sp>
        <p:sp>
          <p:nvSpPr>
            <p:cNvPr id="22" name="Line 20"/>
            <p:cNvSpPr>
              <a:spLocks noChangeShapeType="1"/>
            </p:cNvSpPr>
            <p:nvPr/>
          </p:nvSpPr>
          <p:spPr bwMode="auto">
            <a:xfrm>
              <a:off x="5140325" y="4157663"/>
              <a:ext cx="2127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5132388" y="4572000"/>
              <a:ext cx="2127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6505575" y="4084638"/>
              <a:ext cx="520700" cy="568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1000"/>
                </a:spcAft>
              </a:pPr>
              <a:endParaRPr lang="en-US" b="1">
                <a:latin typeface="Times New Roman" pitchFamily="18" charset="0"/>
                <a:cs typeface="Times New Roman" pitchFamily="18" charset="0"/>
              </a:endParaRPr>
            </a:p>
            <a:p>
              <a:pPr eaLnBrk="1" hangingPunct="1"/>
              <a:endParaRPr lang="en-US" b="1">
                <a:latin typeface="Times New Roman" pitchFamily="18" charset="0"/>
                <a:cs typeface="Times New Roman" pitchFamily="18" charset="0"/>
              </a:endParaRPr>
            </a:p>
          </p:txBody>
        </p:sp>
        <p:sp>
          <p:nvSpPr>
            <p:cNvPr id="25" name="Line 23"/>
            <p:cNvSpPr>
              <a:spLocks noChangeShapeType="1"/>
            </p:cNvSpPr>
            <p:nvPr/>
          </p:nvSpPr>
          <p:spPr bwMode="auto">
            <a:xfrm>
              <a:off x="6283325" y="4159250"/>
              <a:ext cx="2143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a:off x="6292850" y="4572000"/>
              <a:ext cx="2143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25"/>
            <p:cNvSpPr txBox="1">
              <a:spLocks noChangeArrowheads="1"/>
            </p:cNvSpPr>
            <p:nvPr/>
          </p:nvSpPr>
          <p:spPr bwMode="auto">
            <a:xfrm>
              <a:off x="5348288" y="4084638"/>
              <a:ext cx="520700" cy="5667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800" b="1" dirty="0">
                <a:latin typeface="Times New Roman" pitchFamily="18" charset="0"/>
                <a:cs typeface="Times New Roman" pitchFamily="18" charset="0"/>
              </a:endParaRPr>
            </a:p>
            <a:p>
              <a:pPr algn="ctr" eaLnBrk="1" hangingPunct="1"/>
              <a:r>
                <a:rPr lang="en-US" b="1" dirty="0">
                  <a:latin typeface="Times New Roman" pitchFamily="18" charset="0"/>
                  <a:cs typeface="Times New Roman" pitchFamily="18" charset="0"/>
                </a:rPr>
                <a:t>PFC</a:t>
              </a:r>
            </a:p>
          </p:txBody>
        </p:sp>
        <p:grpSp>
          <p:nvGrpSpPr>
            <p:cNvPr id="28" name="Group 26"/>
            <p:cNvGrpSpPr>
              <a:grpSpLocks/>
            </p:cNvGrpSpPr>
            <p:nvPr/>
          </p:nvGrpSpPr>
          <p:grpSpPr bwMode="auto">
            <a:xfrm rot="5400000">
              <a:off x="8526463" y="3222625"/>
              <a:ext cx="214312" cy="274638"/>
              <a:chOff x="6758" y="1482"/>
              <a:chExt cx="198" cy="255"/>
            </a:xfrm>
          </p:grpSpPr>
          <p:sp>
            <p:nvSpPr>
              <p:cNvPr id="117" name="AutoShape 27"/>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118" name="Line 28"/>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 name="Group 29"/>
            <p:cNvGrpSpPr>
              <a:grpSpLocks noChangeAspect="1"/>
            </p:cNvGrpSpPr>
            <p:nvPr/>
          </p:nvGrpSpPr>
          <p:grpSpPr bwMode="auto">
            <a:xfrm rot="16200000">
              <a:off x="6065838" y="4308475"/>
              <a:ext cx="417512" cy="122238"/>
              <a:chOff x="3541" y="4046"/>
              <a:chExt cx="782" cy="229"/>
            </a:xfrm>
          </p:grpSpPr>
          <p:sp>
            <p:nvSpPr>
              <p:cNvPr id="110" name="Arc 30"/>
              <p:cNvSpPr>
                <a:spLocks noChangeAspect="1"/>
              </p:cNvSpPr>
              <p:nvPr/>
            </p:nvSpPr>
            <p:spPr bwMode="auto">
              <a:xfrm rot="5400000" flipH="1">
                <a:off x="3959" y="3973"/>
                <a:ext cx="138" cy="283"/>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1" name="Arc 31"/>
              <p:cNvSpPr>
                <a:spLocks noChangeAspect="1"/>
              </p:cNvSpPr>
              <p:nvPr/>
            </p:nvSpPr>
            <p:spPr bwMode="auto">
              <a:xfrm rot="5400000">
                <a:off x="4082" y="4183"/>
                <a:ext cx="98" cy="85"/>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2" name="Arc 32"/>
              <p:cNvSpPr>
                <a:spLocks noChangeAspect="1"/>
              </p:cNvSpPr>
              <p:nvPr/>
            </p:nvSpPr>
            <p:spPr bwMode="auto">
              <a:xfrm rot="5400000">
                <a:off x="3876" y="4182"/>
                <a:ext cx="98" cy="86"/>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3" name="Arc 33"/>
              <p:cNvSpPr>
                <a:spLocks noChangeAspect="1"/>
              </p:cNvSpPr>
              <p:nvPr/>
            </p:nvSpPr>
            <p:spPr bwMode="auto">
              <a:xfrm rot="5400000" flipH="1">
                <a:off x="4136" y="4008"/>
                <a:ext cx="139" cy="235"/>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4" name="Arc 34"/>
              <p:cNvSpPr>
                <a:spLocks noChangeAspect="1"/>
              </p:cNvSpPr>
              <p:nvPr/>
            </p:nvSpPr>
            <p:spPr bwMode="auto">
              <a:xfrm rot="5400000" flipH="1">
                <a:off x="3756" y="3978"/>
                <a:ext cx="138" cy="282"/>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5" name="Arc 35"/>
              <p:cNvSpPr>
                <a:spLocks noChangeAspect="1"/>
              </p:cNvSpPr>
              <p:nvPr/>
            </p:nvSpPr>
            <p:spPr bwMode="auto">
              <a:xfrm rot="5400000">
                <a:off x="3684" y="4185"/>
                <a:ext cx="94" cy="85"/>
              </a:xfrm>
              <a:custGeom>
                <a:avLst/>
                <a:gdLst>
                  <a:gd name="T0" fmla="*/ 0 w 21600"/>
                  <a:gd name="T1" fmla="*/ 0 h 43149"/>
                  <a:gd name="T2" fmla="*/ 0 w 21600"/>
                  <a:gd name="T3" fmla="*/ 0 h 43149"/>
                  <a:gd name="T4" fmla="*/ 0 w 21600"/>
                  <a:gd name="T5" fmla="*/ 0 h 43149"/>
                  <a:gd name="T6" fmla="*/ 0 60000 65536"/>
                  <a:gd name="T7" fmla="*/ 0 60000 65536"/>
                  <a:gd name="T8" fmla="*/ 0 60000 65536"/>
                  <a:gd name="T9" fmla="*/ 0 w 21600"/>
                  <a:gd name="T10" fmla="*/ 0 h 43149"/>
                  <a:gd name="T11" fmla="*/ 21600 w 21600"/>
                  <a:gd name="T12" fmla="*/ 43149 h 43149"/>
                </a:gdLst>
                <a:ahLst/>
                <a:cxnLst>
                  <a:cxn ang="T6">
                    <a:pos x="T0" y="T1"/>
                  </a:cxn>
                  <a:cxn ang="T7">
                    <a:pos x="T2" y="T3"/>
                  </a:cxn>
                  <a:cxn ang="T8">
                    <a:pos x="T4" y="T5"/>
                  </a:cxn>
                </a:cxnLst>
                <a:rect l="T9" t="T10" r="T11" b="T12"/>
                <a:pathLst>
                  <a:path w="21600" h="43149" fill="none" extrusionOk="0">
                    <a:moveTo>
                      <a:pt x="18" y="0"/>
                    </a:moveTo>
                    <a:cubicBezTo>
                      <a:pt x="11940" y="10"/>
                      <a:pt x="21600" y="9678"/>
                      <a:pt x="21600" y="21600"/>
                    </a:cubicBezTo>
                    <a:cubicBezTo>
                      <a:pt x="21600" y="32953"/>
                      <a:pt x="12811" y="42368"/>
                      <a:pt x="1484" y="43148"/>
                    </a:cubicBezTo>
                  </a:path>
                  <a:path w="21600" h="43149" stroke="0" extrusionOk="0">
                    <a:moveTo>
                      <a:pt x="18" y="0"/>
                    </a:moveTo>
                    <a:cubicBezTo>
                      <a:pt x="11940" y="10"/>
                      <a:pt x="21600" y="9678"/>
                      <a:pt x="21600" y="21600"/>
                    </a:cubicBezTo>
                    <a:cubicBezTo>
                      <a:pt x="21600" y="32953"/>
                      <a:pt x="12811" y="42368"/>
                      <a:pt x="1484" y="43148"/>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6" name="Arc 36"/>
              <p:cNvSpPr>
                <a:spLocks noChangeAspect="1"/>
              </p:cNvSpPr>
              <p:nvPr/>
            </p:nvSpPr>
            <p:spPr bwMode="auto">
              <a:xfrm rot="5400000" flipH="1">
                <a:off x="3589" y="4009"/>
                <a:ext cx="140" cy="236"/>
              </a:xfrm>
              <a:custGeom>
                <a:avLst/>
                <a:gdLst>
                  <a:gd name="T0" fmla="*/ 0 w 21600"/>
                  <a:gd name="T1" fmla="*/ 0 h 43184"/>
                  <a:gd name="T2" fmla="*/ 0 w 21600"/>
                  <a:gd name="T3" fmla="*/ 0 h 43184"/>
                  <a:gd name="T4" fmla="*/ 0 w 21600"/>
                  <a:gd name="T5" fmla="*/ 0 h 43184"/>
                  <a:gd name="T6" fmla="*/ 0 60000 65536"/>
                  <a:gd name="T7" fmla="*/ 0 60000 65536"/>
                  <a:gd name="T8" fmla="*/ 0 60000 65536"/>
                  <a:gd name="T9" fmla="*/ 0 w 21600"/>
                  <a:gd name="T10" fmla="*/ 0 h 43184"/>
                  <a:gd name="T11" fmla="*/ 21600 w 21600"/>
                  <a:gd name="T12" fmla="*/ 43184 h 43184"/>
                </a:gdLst>
                <a:ahLst/>
                <a:cxnLst>
                  <a:cxn ang="T6">
                    <a:pos x="T0" y="T1"/>
                  </a:cxn>
                  <a:cxn ang="T7">
                    <a:pos x="T2" y="T3"/>
                  </a:cxn>
                  <a:cxn ang="T8">
                    <a:pos x="T4" y="T5"/>
                  </a:cxn>
                </a:cxnLst>
                <a:rect l="T9" t="T10" r="T11" b="T12"/>
                <a:pathLst>
                  <a:path w="21600" h="43184" fill="none" extrusionOk="0">
                    <a:moveTo>
                      <a:pt x="18" y="0"/>
                    </a:moveTo>
                    <a:cubicBezTo>
                      <a:pt x="11940" y="10"/>
                      <a:pt x="21600" y="9678"/>
                      <a:pt x="21600" y="21600"/>
                    </a:cubicBezTo>
                    <a:cubicBezTo>
                      <a:pt x="21600" y="33201"/>
                      <a:pt x="12435" y="42730"/>
                      <a:pt x="842" y="43183"/>
                    </a:cubicBezTo>
                  </a:path>
                  <a:path w="21600" h="43184" stroke="0" extrusionOk="0">
                    <a:moveTo>
                      <a:pt x="18" y="0"/>
                    </a:moveTo>
                    <a:cubicBezTo>
                      <a:pt x="11940" y="10"/>
                      <a:pt x="21600" y="9678"/>
                      <a:pt x="21600" y="21600"/>
                    </a:cubicBezTo>
                    <a:cubicBezTo>
                      <a:pt x="21600" y="33201"/>
                      <a:pt x="12435" y="42730"/>
                      <a:pt x="842" y="43183"/>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0" name="Group 37"/>
            <p:cNvGrpSpPr>
              <a:grpSpLocks noChangeAspect="1"/>
            </p:cNvGrpSpPr>
            <p:nvPr/>
          </p:nvGrpSpPr>
          <p:grpSpPr bwMode="auto">
            <a:xfrm rot="5400000">
              <a:off x="5890419" y="4304507"/>
              <a:ext cx="415925" cy="122237"/>
              <a:chOff x="3541" y="4046"/>
              <a:chExt cx="782" cy="229"/>
            </a:xfrm>
          </p:grpSpPr>
          <p:sp>
            <p:nvSpPr>
              <p:cNvPr id="103" name="Arc 38"/>
              <p:cNvSpPr>
                <a:spLocks noChangeAspect="1"/>
              </p:cNvSpPr>
              <p:nvPr/>
            </p:nvSpPr>
            <p:spPr bwMode="auto">
              <a:xfrm rot="5400000" flipH="1">
                <a:off x="3959" y="3973"/>
                <a:ext cx="138" cy="283"/>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 name="Arc 39"/>
              <p:cNvSpPr>
                <a:spLocks noChangeAspect="1"/>
              </p:cNvSpPr>
              <p:nvPr/>
            </p:nvSpPr>
            <p:spPr bwMode="auto">
              <a:xfrm rot="5400000">
                <a:off x="4082" y="4183"/>
                <a:ext cx="98" cy="85"/>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5" name="Arc 40"/>
              <p:cNvSpPr>
                <a:spLocks noChangeAspect="1"/>
              </p:cNvSpPr>
              <p:nvPr/>
            </p:nvSpPr>
            <p:spPr bwMode="auto">
              <a:xfrm rot="5400000">
                <a:off x="3876" y="4182"/>
                <a:ext cx="98" cy="86"/>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6" name="Arc 41"/>
              <p:cNvSpPr>
                <a:spLocks noChangeAspect="1"/>
              </p:cNvSpPr>
              <p:nvPr/>
            </p:nvSpPr>
            <p:spPr bwMode="auto">
              <a:xfrm rot="5400000" flipH="1">
                <a:off x="4136" y="4008"/>
                <a:ext cx="139" cy="235"/>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7" name="Arc 42"/>
              <p:cNvSpPr>
                <a:spLocks noChangeAspect="1"/>
              </p:cNvSpPr>
              <p:nvPr/>
            </p:nvSpPr>
            <p:spPr bwMode="auto">
              <a:xfrm rot="5400000" flipH="1">
                <a:off x="3756" y="3978"/>
                <a:ext cx="138" cy="282"/>
              </a:xfrm>
              <a:custGeom>
                <a:avLst/>
                <a:gdLst>
                  <a:gd name="T0" fmla="*/ 0 w 22613"/>
                  <a:gd name="T1" fmla="*/ 0 h 43200"/>
                  <a:gd name="T2" fmla="*/ 0 w 22613"/>
                  <a:gd name="T3" fmla="*/ 0 h 43200"/>
                  <a:gd name="T4" fmla="*/ 0 w 22613"/>
                  <a:gd name="T5" fmla="*/ 0 h 43200"/>
                  <a:gd name="T6" fmla="*/ 0 60000 65536"/>
                  <a:gd name="T7" fmla="*/ 0 60000 65536"/>
                  <a:gd name="T8" fmla="*/ 0 60000 65536"/>
                  <a:gd name="T9" fmla="*/ 0 w 22613"/>
                  <a:gd name="T10" fmla="*/ 0 h 43200"/>
                  <a:gd name="T11" fmla="*/ 22613 w 22613"/>
                  <a:gd name="T12" fmla="*/ 43200 h 43200"/>
                </a:gdLst>
                <a:ahLst/>
                <a:cxnLst>
                  <a:cxn ang="T6">
                    <a:pos x="T0" y="T1"/>
                  </a:cxn>
                  <a:cxn ang="T7">
                    <a:pos x="T2" y="T3"/>
                  </a:cxn>
                  <a:cxn ang="T8">
                    <a:pos x="T4" y="T5"/>
                  </a:cxn>
                </a:cxnLst>
                <a:rect l="T9" t="T10" r="T11" b="T12"/>
                <a:pathLst>
                  <a:path w="22613" h="43200" fill="none" extrusionOk="0">
                    <a:moveTo>
                      <a:pt x="1031" y="0"/>
                    </a:moveTo>
                    <a:cubicBezTo>
                      <a:pt x="12953" y="10"/>
                      <a:pt x="22613" y="9678"/>
                      <a:pt x="22613" y="21600"/>
                    </a:cubicBezTo>
                    <a:cubicBezTo>
                      <a:pt x="22613" y="33529"/>
                      <a:pt x="12942" y="43200"/>
                      <a:pt x="1013" y="43200"/>
                    </a:cubicBezTo>
                    <a:cubicBezTo>
                      <a:pt x="675" y="43200"/>
                      <a:pt x="337" y="43192"/>
                      <a:pt x="-1" y="43176"/>
                    </a:cubicBezTo>
                  </a:path>
                  <a:path w="22613" h="43200" stroke="0" extrusionOk="0">
                    <a:moveTo>
                      <a:pt x="1031" y="0"/>
                    </a:moveTo>
                    <a:cubicBezTo>
                      <a:pt x="12953" y="10"/>
                      <a:pt x="22613" y="9678"/>
                      <a:pt x="22613" y="21600"/>
                    </a:cubicBezTo>
                    <a:cubicBezTo>
                      <a:pt x="22613" y="33529"/>
                      <a:pt x="12942" y="43200"/>
                      <a:pt x="1013" y="43200"/>
                    </a:cubicBezTo>
                    <a:cubicBezTo>
                      <a:pt x="675" y="43200"/>
                      <a:pt x="337" y="43192"/>
                      <a:pt x="-1" y="43176"/>
                    </a:cubicBezTo>
                    <a:lnTo>
                      <a:pt x="1013"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8" name="Arc 43"/>
              <p:cNvSpPr>
                <a:spLocks noChangeAspect="1"/>
              </p:cNvSpPr>
              <p:nvPr/>
            </p:nvSpPr>
            <p:spPr bwMode="auto">
              <a:xfrm rot="5400000">
                <a:off x="3684" y="4185"/>
                <a:ext cx="94" cy="85"/>
              </a:xfrm>
              <a:custGeom>
                <a:avLst/>
                <a:gdLst>
                  <a:gd name="T0" fmla="*/ 0 w 21600"/>
                  <a:gd name="T1" fmla="*/ 0 h 43149"/>
                  <a:gd name="T2" fmla="*/ 0 w 21600"/>
                  <a:gd name="T3" fmla="*/ 0 h 43149"/>
                  <a:gd name="T4" fmla="*/ 0 w 21600"/>
                  <a:gd name="T5" fmla="*/ 0 h 43149"/>
                  <a:gd name="T6" fmla="*/ 0 60000 65536"/>
                  <a:gd name="T7" fmla="*/ 0 60000 65536"/>
                  <a:gd name="T8" fmla="*/ 0 60000 65536"/>
                  <a:gd name="T9" fmla="*/ 0 w 21600"/>
                  <a:gd name="T10" fmla="*/ 0 h 43149"/>
                  <a:gd name="T11" fmla="*/ 21600 w 21600"/>
                  <a:gd name="T12" fmla="*/ 43149 h 43149"/>
                </a:gdLst>
                <a:ahLst/>
                <a:cxnLst>
                  <a:cxn ang="T6">
                    <a:pos x="T0" y="T1"/>
                  </a:cxn>
                  <a:cxn ang="T7">
                    <a:pos x="T2" y="T3"/>
                  </a:cxn>
                  <a:cxn ang="T8">
                    <a:pos x="T4" y="T5"/>
                  </a:cxn>
                </a:cxnLst>
                <a:rect l="T9" t="T10" r="T11" b="T12"/>
                <a:pathLst>
                  <a:path w="21600" h="43149" fill="none" extrusionOk="0">
                    <a:moveTo>
                      <a:pt x="18" y="0"/>
                    </a:moveTo>
                    <a:cubicBezTo>
                      <a:pt x="11940" y="10"/>
                      <a:pt x="21600" y="9678"/>
                      <a:pt x="21600" y="21600"/>
                    </a:cubicBezTo>
                    <a:cubicBezTo>
                      <a:pt x="21600" y="32953"/>
                      <a:pt x="12811" y="42368"/>
                      <a:pt x="1484" y="43148"/>
                    </a:cubicBezTo>
                  </a:path>
                  <a:path w="21600" h="43149" stroke="0" extrusionOk="0">
                    <a:moveTo>
                      <a:pt x="18" y="0"/>
                    </a:moveTo>
                    <a:cubicBezTo>
                      <a:pt x="11940" y="10"/>
                      <a:pt x="21600" y="9678"/>
                      <a:pt x="21600" y="21600"/>
                    </a:cubicBezTo>
                    <a:cubicBezTo>
                      <a:pt x="21600" y="32953"/>
                      <a:pt x="12811" y="42368"/>
                      <a:pt x="1484" y="43148"/>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9" name="Arc 44"/>
              <p:cNvSpPr>
                <a:spLocks noChangeAspect="1"/>
              </p:cNvSpPr>
              <p:nvPr/>
            </p:nvSpPr>
            <p:spPr bwMode="auto">
              <a:xfrm rot="5400000" flipH="1">
                <a:off x="3589" y="4009"/>
                <a:ext cx="140" cy="236"/>
              </a:xfrm>
              <a:custGeom>
                <a:avLst/>
                <a:gdLst>
                  <a:gd name="T0" fmla="*/ 0 w 21600"/>
                  <a:gd name="T1" fmla="*/ 0 h 43184"/>
                  <a:gd name="T2" fmla="*/ 0 w 21600"/>
                  <a:gd name="T3" fmla="*/ 0 h 43184"/>
                  <a:gd name="T4" fmla="*/ 0 w 21600"/>
                  <a:gd name="T5" fmla="*/ 0 h 43184"/>
                  <a:gd name="T6" fmla="*/ 0 60000 65536"/>
                  <a:gd name="T7" fmla="*/ 0 60000 65536"/>
                  <a:gd name="T8" fmla="*/ 0 60000 65536"/>
                  <a:gd name="T9" fmla="*/ 0 w 21600"/>
                  <a:gd name="T10" fmla="*/ 0 h 43184"/>
                  <a:gd name="T11" fmla="*/ 21600 w 21600"/>
                  <a:gd name="T12" fmla="*/ 43184 h 43184"/>
                </a:gdLst>
                <a:ahLst/>
                <a:cxnLst>
                  <a:cxn ang="T6">
                    <a:pos x="T0" y="T1"/>
                  </a:cxn>
                  <a:cxn ang="T7">
                    <a:pos x="T2" y="T3"/>
                  </a:cxn>
                  <a:cxn ang="T8">
                    <a:pos x="T4" y="T5"/>
                  </a:cxn>
                </a:cxnLst>
                <a:rect l="T9" t="T10" r="T11" b="T12"/>
                <a:pathLst>
                  <a:path w="21600" h="43184" fill="none" extrusionOk="0">
                    <a:moveTo>
                      <a:pt x="18" y="0"/>
                    </a:moveTo>
                    <a:cubicBezTo>
                      <a:pt x="11940" y="10"/>
                      <a:pt x="21600" y="9678"/>
                      <a:pt x="21600" y="21600"/>
                    </a:cubicBezTo>
                    <a:cubicBezTo>
                      <a:pt x="21600" y="33201"/>
                      <a:pt x="12435" y="42730"/>
                      <a:pt x="842" y="43183"/>
                    </a:cubicBezTo>
                  </a:path>
                  <a:path w="21600" h="43184" stroke="0" extrusionOk="0">
                    <a:moveTo>
                      <a:pt x="18" y="0"/>
                    </a:moveTo>
                    <a:cubicBezTo>
                      <a:pt x="11940" y="10"/>
                      <a:pt x="21600" y="9678"/>
                      <a:pt x="21600" y="21600"/>
                    </a:cubicBezTo>
                    <a:cubicBezTo>
                      <a:pt x="21600" y="33201"/>
                      <a:pt x="12435" y="42730"/>
                      <a:pt x="842" y="43183"/>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 name="Line 45"/>
            <p:cNvSpPr>
              <a:spLocks noChangeShapeType="1"/>
            </p:cNvSpPr>
            <p:nvPr/>
          </p:nvSpPr>
          <p:spPr bwMode="auto">
            <a:xfrm>
              <a:off x="5873750" y="4157663"/>
              <a:ext cx="2127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6"/>
            <p:cNvSpPr>
              <a:spLocks noChangeShapeType="1"/>
            </p:cNvSpPr>
            <p:nvPr/>
          </p:nvSpPr>
          <p:spPr bwMode="auto">
            <a:xfrm>
              <a:off x="5875338" y="4576763"/>
              <a:ext cx="2143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7"/>
            <p:cNvSpPr>
              <a:spLocks noChangeShapeType="1"/>
            </p:cNvSpPr>
            <p:nvPr/>
          </p:nvSpPr>
          <p:spPr bwMode="auto">
            <a:xfrm flipH="1">
              <a:off x="6507163" y="4084638"/>
              <a:ext cx="519112" cy="5683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Freeform 48"/>
            <p:cNvSpPr>
              <a:spLocks noChangeAspect="1"/>
            </p:cNvSpPr>
            <p:nvPr/>
          </p:nvSpPr>
          <p:spPr bwMode="auto">
            <a:xfrm>
              <a:off x="6557963" y="4183063"/>
              <a:ext cx="134937" cy="68262"/>
            </a:xfrm>
            <a:custGeom>
              <a:avLst/>
              <a:gdLst>
                <a:gd name="T0" fmla="*/ 2147483647 w 511"/>
                <a:gd name="T1" fmla="*/ 2147483647 h 573"/>
                <a:gd name="T2" fmla="*/ 2147483647 w 511"/>
                <a:gd name="T3" fmla="*/ 2147483647 h 573"/>
                <a:gd name="T4" fmla="*/ 2147483647 w 511"/>
                <a:gd name="T5" fmla="*/ 2147483647 h 573"/>
                <a:gd name="T6" fmla="*/ 2147483647 w 511"/>
                <a:gd name="T7" fmla="*/ 2147483647 h 573"/>
                <a:gd name="T8" fmla="*/ 2147483647 w 511"/>
                <a:gd name="T9" fmla="*/ 2147483647 h 573"/>
                <a:gd name="T10" fmla="*/ 2147483647 w 511"/>
                <a:gd name="T11" fmla="*/ 2147483647 h 573"/>
                <a:gd name="T12" fmla="*/ 2147483647 w 511"/>
                <a:gd name="T13" fmla="*/ 2147483647 h 573"/>
                <a:gd name="T14" fmla="*/ 2147483647 w 511"/>
                <a:gd name="T15" fmla="*/ 2147483647 h 573"/>
                <a:gd name="T16" fmla="*/ 2147483647 w 511"/>
                <a:gd name="T17" fmla="*/ 2147483647 h 573"/>
                <a:gd name="T18" fmla="*/ 2147483647 w 511"/>
                <a:gd name="T19" fmla="*/ 2147483647 h 573"/>
                <a:gd name="T20" fmla="*/ 2147483647 w 511"/>
                <a:gd name="T21" fmla="*/ 2147483647 h 573"/>
                <a:gd name="T22" fmla="*/ 2147483647 w 511"/>
                <a:gd name="T23" fmla="*/ 2147483647 h 573"/>
                <a:gd name="T24" fmla="*/ 2147483647 w 511"/>
                <a:gd name="T25" fmla="*/ 0 h 573"/>
                <a:gd name="T26" fmla="*/ 2147483647 w 511"/>
                <a:gd name="T27" fmla="*/ 2147483647 h 573"/>
                <a:gd name="T28" fmla="*/ 2147483647 w 511"/>
                <a:gd name="T29" fmla="*/ 2147483647 h 573"/>
                <a:gd name="T30" fmla="*/ 2147483647 w 511"/>
                <a:gd name="T31" fmla="*/ 2147483647 h 573"/>
                <a:gd name="T32" fmla="*/ 2147483647 w 511"/>
                <a:gd name="T33" fmla="*/ 2147483647 h 573"/>
                <a:gd name="T34" fmla="*/ 2147483647 w 511"/>
                <a:gd name="T35" fmla="*/ 2147483647 h 573"/>
                <a:gd name="T36" fmla="*/ 2147483647 w 511"/>
                <a:gd name="T37" fmla="*/ 2147483647 h 573"/>
                <a:gd name="T38" fmla="*/ 2147483647 w 511"/>
                <a:gd name="T39" fmla="*/ 2147483647 h 573"/>
                <a:gd name="T40" fmla="*/ 2147483647 w 511"/>
                <a:gd name="T41" fmla="*/ 2147483647 h 573"/>
                <a:gd name="T42" fmla="*/ 2147483647 w 511"/>
                <a:gd name="T43" fmla="*/ 2147483647 h 573"/>
                <a:gd name="T44" fmla="*/ 2147483647 w 511"/>
                <a:gd name="T45" fmla="*/ 2147483647 h 573"/>
                <a:gd name="T46" fmla="*/ 2147483647 w 511"/>
                <a:gd name="T47" fmla="*/ 2147483647 h 573"/>
                <a:gd name="T48" fmla="*/ 2147483647 w 511"/>
                <a:gd name="T49" fmla="*/ 2147483647 h 573"/>
                <a:gd name="T50" fmla="*/ 2147483647 w 511"/>
                <a:gd name="T51" fmla="*/ 2147483647 h 573"/>
                <a:gd name="T52" fmla="*/ 2147483647 w 511"/>
                <a:gd name="T53" fmla="*/ 2147483647 h 573"/>
                <a:gd name="T54" fmla="*/ 2147483647 w 511"/>
                <a:gd name="T55" fmla="*/ 2147483647 h 573"/>
                <a:gd name="T56" fmla="*/ 2147483647 w 511"/>
                <a:gd name="T57" fmla="*/ 2147483647 h 573"/>
                <a:gd name="T58" fmla="*/ 2147483647 w 511"/>
                <a:gd name="T59" fmla="*/ 2147483647 h 573"/>
                <a:gd name="T60" fmla="*/ 2147483647 w 511"/>
                <a:gd name="T61" fmla="*/ 2147483647 h 573"/>
                <a:gd name="T62" fmla="*/ 2147483647 w 511"/>
                <a:gd name="T63" fmla="*/ 2147483647 h 573"/>
                <a:gd name="T64" fmla="*/ 2147483647 w 511"/>
                <a:gd name="T65" fmla="*/ 2147483647 h 573"/>
                <a:gd name="T66" fmla="*/ 2147483647 w 511"/>
                <a:gd name="T67" fmla="*/ 2147483647 h 573"/>
                <a:gd name="T68" fmla="*/ 2147483647 w 511"/>
                <a:gd name="T69" fmla="*/ 2147483647 h 573"/>
                <a:gd name="T70" fmla="*/ 2147483647 w 511"/>
                <a:gd name="T71" fmla="*/ 2147483647 h 573"/>
                <a:gd name="T72" fmla="*/ 2147483647 w 511"/>
                <a:gd name="T73" fmla="*/ 2147483647 h 573"/>
                <a:gd name="T74" fmla="*/ 2147483647 w 511"/>
                <a:gd name="T75" fmla="*/ 2147483647 h 573"/>
                <a:gd name="T76" fmla="*/ 2147483647 w 511"/>
                <a:gd name="T77" fmla="*/ 2147483647 h 573"/>
                <a:gd name="T78" fmla="*/ 2147483647 w 511"/>
                <a:gd name="T79" fmla="*/ 2147483647 h 573"/>
                <a:gd name="T80" fmla="*/ 2147483647 w 511"/>
                <a:gd name="T81" fmla="*/ 2147483647 h 573"/>
                <a:gd name="T82" fmla="*/ 2147483647 w 511"/>
                <a:gd name="T83" fmla="*/ 2147483647 h 573"/>
                <a:gd name="T84" fmla="*/ 2147483647 w 511"/>
                <a:gd name="T85" fmla="*/ 2147483647 h 573"/>
                <a:gd name="T86" fmla="*/ 2147483647 w 511"/>
                <a:gd name="T87" fmla="*/ 2147483647 h 573"/>
                <a:gd name="T88" fmla="*/ 2147483647 w 511"/>
                <a:gd name="T89" fmla="*/ 2147483647 h 573"/>
                <a:gd name="T90" fmla="*/ 2147483647 w 511"/>
                <a:gd name="T91" fmla="*/ 2147483647 h 573"/>
                <a:gd name="T92" fmla="*/ 2147483647 w 511"/>
                <a:gd name="T93" fmla="*/ 2147483647 h 573"/>
                <a:gd name="T94" fmla="*/ 2147483647 w 511"/>
                <a:gd name="T95" fmla="*/ 2147483647 h 573"/>
                <a:gd name="T96" fmla="*/ 2147483647 w 511"/>
                <a:gd name="T97" fmla="*/ 2147483647 h 573"/>
                <a:gd name="T98" fmla="*/ 2147483647 w 511"/>
                <a:gd name="T99" fmla="*/ 2147483647 h 5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1"/>
                <a:gd name="T151" fmla="*/ 0 h 573"/>
                <a:gd name="T152" fmla="*/ 511 w 511"/>
                <a:gd name="T153" fmla="*/ 573 h 5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1" h="573">
                  <a:moveTo>
                    <a:pt x="0" y="287"/>
                  </a:moveTo>
                  <a:lnTo>
                    <a:pt x="5" y="269"/>
                  </a:lnTo>
                  <a:lnTo>
                    <a:pt x="10" y="251"/>
                  </a:lnTo>
                  <a:lnTo>
                    <a:pt x="16" y="233"/>
                  </a:lnTo>
                  <a:lnTo>
                    <a:pt x="21" y="215"/>
                  </a:lnTo>
                  <a:lnTo>
                    <a:pt x="26" y="198"/>
                  </a:lnTo>
                  <a:lnTo>
                    <a:pt x="31" y="181"/>
                  </a:lnTo>
                  <a:lnTo>
                    <a:pt x="36" y="164"/>
                  </a:lnTo>
                  <a:lnTo>
                    <a:pt x="41" y="148"/>
                  </a:lnTo>
                  <a:lnTo>
                    <a:pt x="46" y="133"/>
                  </a:lnTo>
                  <a:lnTo>
                    <a:pt x="52" y="118"/>
                  </a:lnTo>
                  <a:lnTo>
                    <a:pt x="57" y="104"/>
                  </a:lnTo>
                  <a:lnTo>
                    <a:pt x="62" y="90"/>
                  </a:lnTo>
                  <a:lnTo>
                    <a:pt x="67" y="78"/>
                  </a:lnTo>
                  <a:lnTo>
                    <a:pt x="72" y="66"/>
                  </a:lnTo>
                  <a:lnTo>
                    <a:pt x="77" y="55"/>
                  </a:lnTo>
                  <a:lnTo>
                    <a:pt x="83" y="45"/>
                  </a:lnTo>
                  <a:lnTo>
                    <a:pt x="88" y="35"/>
                  </a:lnTo>
                  <a:lnTo>
                    <a:pt x="93" y="27"/>
                  </a:lnTo>
                  <a:lnTo>
                    <a:pt x="98" y="20"/>
                  </a:lnTo>
                  <a:lnTo>
                    <a:pt x="103" y="14"/>
                  </a:lnTo>
                  <a:lnTo>
                    <a:pt x="108" y="9"/>
                  </a:lnTo>
                  <a:lnTo>
                    <a:pt x="114" y="5"/>
                  </a:lnTo>
                  <a:lnTo>
                    <a:pt x="119" y="2"/>
                  </a:lnTo>
                  <a:lnTo>
                    <a:pt x="124" y="0"/>
                  </a:lnTo>
                  <a:lnTo>
                    <a:pt x="129" y="0"/>
                  </a:lnTo>
                  <a:lnTo>
                    <a:pt x="134" y="0"/>
                  </a:lnTo>
                  <a:lnTo>
                    <a:pt x="139" y="2"/>
                  </a:lnTo>
                  <a:lnTo>
                    <a:pt x="145" y="5"/>
                  </a:lnTo>
                  <a:lnTo>
                    <a:pt x="150" y="9"/>
                  </a:lnTo>
                  <a:lnTo>
                    <a:pt x="155" y="14"/>
                  </a:lnTo>
                  <a:lnTo>
                    <a:pt x="160" y="20"/>
                  </a:lnTo>
                  <a:lnTo>
                    <a:pt x="165" y="27"/>
                  </a:lnTo>
                  <a:lnTo>
                    <a:pt x="170" y="35"/>
                  </a:lnTo>
                  <a:lnTo>
                    <a:pt x="176" y="45"/>
                  </a:lnTo>
                  <a:lnTo>
                    <a:pt x="181" y="55"/>
                  </a:lnTo>
                  <a:lnTo>
                    <a:pt x="186" y="66"/>
                  </a:lnTo>
                  <a:lnTo>
                    <a:pt x="191" y="78"/>
                  </a:lnTo>
                  <a:lnTo>
                    <a:pt x="196" y="90"/>
                  </a:lnTo>
                  <a:lnTo>
                    <a:pt x="201" y="104"/>
                  </a:lnTo>
                  <a:lnTo>
                    <a:pt x="206" y="118"/>
                  </a:lnTo>
                  <a:lnTo>
                    <a:pt x="212" y="133"/>
                  </a:lnTo>
                  <a:lnTo>
                    <a:pt x="217" y="148"/>
                  </a:lnTo>
                  <a:lnTo>
                    <a:pt x="222" y="164"/>
                  </a:lnTo>
                  <a:lnTo>
                    <a:pt x="227" y="181"/>
                  </a:lnTo>
                  <a:lnTo>
                    <a:pt x="232" y="198"/>
                  </a:lnTo>
                  <a:lnTo>
                    <a:pt x="237" y="215"/>
                  </a:lnTo>
                  <a:lnTo>
                    <a:pt x="243" y="233"/>
                  </a:lnTo>
                  <a:lnTo>
                    <a:pt x="248" y="251"/>
                  </a:lnTo>
                  <a:lnTo>
                    <a:pt x="253" y="269"/>
                  </a:lnTo>
                  <a:lnTo>
                    <a:pt x="258" y="287"/>
                  </a:lnTo>
                  <a:lnTo>
                    <a:pt x="263" y="305"/>
                  </a:lnTo>
                  <a:lnTo>
                    <a:pt x="268" y="323"/>
                  </a:lnTo>
                  <a:lnTo>
                    <a:pt x="274" y="340"/>
                  </a:lnTo>
                  <a:lnTo>
                    <a:pt x="279" y="358"/>
                  </a:lnTo>
                  <a:lnTo>
                    <a:pt x="284" y="375"/>
                  </a:lnTo>
                  <a:lnTo>
                    <a:pt x="289" y="392"/>
                  </a:lnTo>
                  <a:lnTo>
                    <a:pt x="294" y="409"/>
                  </a:lnTo>
                  <a:lnTo>
                    <a:pt x="299" y="425"/>
                  </a:lnTo>
                  <a:lnTo>
                    <a:pt x="305" y="440"/>
                  </a:lnTo>
                  <a:lnTo>
                    <a:pt x="310" y="455"/>
                  </a:lnTo>
                  <a:lnTo>
                    <a:pt x="315" y="469"/>
                  </a:lnTo>
                  <a:lnTo>
                    <a:pt x="320" y="483"/>
                  </a:lnTo>
                  <a:lnTo>
                    <a:pt x="325" y="495"/>
                  </a:lnTo>
                  <a:lnTo>
                    <a:pt x="330" y="507"/>
                  </a:lnTo>
                  <a:lnTo>
                    <a:pt x="336" y="519"/>
                  </a:lnTo>
                  <a:lnTo>
                    <a:pt x="341" y="529"/>
                  </a:lnTo>
                  <a:lnTo>
                    <a:pt x="346" y="538"/>
                  </a:lnTo>
                  <a:lnTo>
                    <a:pt x="351" y="546"/>
                  </a:lnTo>
                  <a:lnTo>
                    <a:pt x="356" y="553"/>
                  </a:lnTo>
                  <a:lnTo>
                    <a:pt x="361" y="559"/>
                  </a:lnTo>
                  <a:lnTo>
                    <a:pt x="366" y="564"/>
                  </a:lnTo>
                  <a:lnTo>
                    <a:pt x="372" y="568"/>
                  </a:lnTo>
                  <a:lnTo>
                    <a:pt x="377" y="571"/>
                  </a:lnTo>
                  <a:lnTo>
                    <a:pt x="382" y="573"/>
                  </a:lnTo>
                  <a:lnTo>
                    <a:pt x="387" y="573"/>
                  </a:lnTo>
                  <a:lnTo>
                    <a:pt x="392" y="573"/>
                  </a:lnTo>
                  <a:lnTo>
                    <a:pt x="397" y="571"/>
                  </a:lnTo>
                  <a:lnTo>
                    <a:pt x="403" y="568"/>
                  </a:lnTo>
                  <a:lnTo>
                    <a:pt x="408" y="564"/>
                  </a:lnTo>
                  <a:lnTo>
                    <a:pt x="413" y="559"/>
                  </a:lnTo>
                  <a:lnTo>
                    <a:pt x="418" y="553"/>
                  </a:lnTo>
                  <a:lnTo>
                    <a:pt x="423" y="546"/>
                  </a:lnTo>
                  <a:lnTo>
                    <a:pt x="428" y="538"/>
                  </a:lnTo>
                  <a:lnTo>
                    <a:pt x="434" y="529"/>
                  </a:lnTo>
                  <a:lnTo>
                    <a:pt x="439" y="519"/>
                  </a:lnTo>
                  <a:lnTo>
                    <a:pt x="444" y="507"/>
                  </a:lnTo>
                  <a:lnTo>
                    <a:pt x="449" y="495"/>
                  </a:lnTo>
                  <a:lnTo>
                    <a:pt x="454" y="483"/>
                  </a:lnTo>
                  <a:lnTo>
                    <a:pt x="459" y="469"/>
                  </a:lnTo>
                  <a:lnTo>
                    <a:pt x="465" y="455"/>
                  </a:lnTo>
                  <a:lnTo>
                    <a:pt x="470" y="440"/>
                  </a:lnTo>
                  <a:lnTo>
                    <a:pt x="475" y="425"/>
                  </a:lnTo>
                  <a:lnTo>
                    <a:pt x="480" y="409"/>
                  </a:lnTo>
                  <a:lnTo>
                    <a:pt x="485" y="392"/>
                  </a:lnTo>
                  <a:lnTo>
                    <a:pt x="490" y="375"/>
                  </a:lnTo>
                  <a:lnTo>
                    <a:pt x="496" y="358"/>
                  </a:lnTo>
                  <a:lnTo>
                    <a:pt x="501" y="340"/>
                  </a:lnTo>
                  <a:lnTo>
                    <a:pt x="506" y="323"/>
                  </a:lnTo>
                  <a:lnTo>
                    <a:pt x="511" y="30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 name="Group 49"/>
            <p:cNvGrpSpPr>
              <a:grpSpLocks/>
            </p:cNvGrpSpPr>
            <p:nvPr/>
          </p:nvGrpSpPr>
          <p:grpSpPr bwMode="auto">
            <a:xfrm>
              <a:off x="6786563" y="4498975"/>
              <a:ext cx="134937" cy="42863"/>
              <a:chOff x="5385" y="6645"/>
              <a:chExt cx="125" cy="41"/>
            </a:xfrm>
          </p:grpSpPr>
          <p:sp>
            <p:nvSpPr>
              <p:cNvPr id="101" name="Line 50"/>
              <p:cNvSpPr>
                <a:spLocks noChangeShapeType="1"/>
              </p:cNvSpPr>
              <p:nvPr/>
            </p:nvSpPr>
            <p:spPr bwMode="auto">
              <a:xfrm>
                <a:off x="5385" y="6645"/>
                <a:ext cx="12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51"/>
              <p:cNvSpPr>
                <a:spLocks noChangeShapeType="1"/>
              </p:cNvSpPr>
              <p:nvPr/>
            </p:nvSpPr>
            <p:spPr bwMode="auto">
              <a:xfrm>
                <a:off x="5385" y="6685"/>
                <a:ext cx="12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 name="Group 52"/>
            <p:cNvGrpSpPr>
              <a:grpSpLocks/>
            </p:cNvGrpSpPr>
            <p:nvPr/>
          </p:nvGrpSpPr>
          <p:grpSpPr bwMode="auto">
            <a:xfrm>
              <a:off x="8780463" y="3279775"/>
              <a:ext cx="117475" cy="141288"/>
              <a:chOff x="6773" y="4534"/>
              <a:chExt cx="109" cy="131"/>
            </a:xfrm>
          </p:grpSpPr>
          <p:sp>
            <p:nvSpPr>
              <p:cNvPr id="99" name="Line 53"/>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AutoShape 54"/>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37" name="Group 55"/>
            <p:cNvGrpSpPr>
              <a:grpSpLocks/>
            </p:cNvGrpSpPr>
            <p:nvPr/>
          </p:nvGrpSpPr>
          <p:grpSpPr bwMode="auto">
            <a:xfrm>
              <a:off x="8755063" y="3382963"/>
              <a:ext cx="117475" cy="141287"/>
              <a:chOff x="6773" y="4534"/>
              <a:chExt cx="109" cy="131"/>
            </a:xfrm>
          </p:grpSpPr>
          <p:sp>
            <p:nvSpPr>
              <p:cNvPr id="97" name="Line 56"/>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AutoShape 57"/>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38" name="Group 58"/>
            <p:cNvGrpSpPr>
              <a:grpSpLocks/>
            </p:cNvGrpSpPr>
            <p:nvPr/>
          </p:nvGrpSpPr>
          <p:grpSpPr bwMode="auto">
            <a:xfrm rot="5400000">
              <a:off x="8527256" y="3610769"/>
              <a:ext cx="212725" cy="274638"/>
              <a:chOff x="6758" y="1482"/>
              <a:chExt cx="198" cy="255"/>
            </a:xfrm>
          </p:grpSpPr>
          <p:sp>
            <p:nvSpPr>
              <p:cNvPr id="95" name="AutoShape 59"/>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96" name="Line 60"/>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 name="Group 61"/>
            <p:cNvGrpSpPr>
              <a:grpSpLocks/>
            </p:cNvGrpSpPr>
            <p:nvPr/>
          </p:nvGrpSpPr>
          <p:grpSpPr bwMode="auto">
            <a:xfrm>
              <a:off x="8780463" y="3667125"/>
              <a:ext cx="117475" cy="141288"/>
              <a:chOff x="6773" y="4534"/>
              <a:chExt cx="109" cy="131"/>
            </a:xfrm>
          </p:grpSpPr>
          <p:sp>
            <p:nvSpPr>
              <p:cNvPr id="93" name="Line 62"/>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AutoShape 63"/>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0" name="Group 64"/>
            <p:cNvGrpSpPr>
              <a:grpSpLocks/>
            </p:cNvGrpSpPr>
            <p:nvPr/>
          </p:nvGrpSpPr>
          <p:grpSpPr bwMode="auto">
            <a:xfrm>
              <a:off x="8755063" y="3771900"/>
              <a:ext cx="117475" cy="141288"/>
              <a:chOff x="6773" y="4534"/>
              <a:chExt cx="109" cy="131"/>
            </a:xfrm>
          </p:grpSpPr>
          <p:sp>
            <p:nvSpPr>
              <p:cNvPr id="91" name="Line 65"/>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AutoShape 66"/>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1" name="Group 67"/>
            <p:cNvGrpSpPr>
              <a:grpSpLocks/>
            </p:cNvGrpSpPr>
            <p:nvPr/>
          </p:nvGrpSpPr>
          <p:grpSpPr bwMode="auto">
            <a:xfrm rot="5400000">
              <a:off x="8527256" y="3990182"/>
              <a:ext cx="212725" cy="274638"/>
              <a:chOff x="6758" y="1482"/>
              <a:chExt cx="198" cy="255"/>
            </a:xfrm>
          </p:grpSpPr>
          <p:sp>
            <p:nvSpPr>
              <p:cNvPr id="89" name="AutoShape 68"/>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90" name="Line 69"/>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70"/>
            <p:cNvGrpSpPr>
              <a:grpSpLocks/>
            </p:cNvGrpSpPr>
            <p:nvPr/>
          </p:nvGrpSpPr>
          <p:grpSpPr bwMode="auto">
            <a:xfrm>
              <a:off x="8780463" y="4048125"/>
              <a:ext cx="117475" cy="141288"/>
              <a:chOff x="6773" y="4534"/>
              <a:chExt cx="109" cy="131"/>
            </a:xfrm>
          </p:grpSpPr>
          <p:sp>
            <p:nvSpPr>
              <p:cNvPr id="87" name="Line 71"/>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AutoShape 72"/>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3" name="Group 73"/>
            <p:cNvGrpSpPr>
              <a:grpSpLocks/>
            </p:cNvGrpSpPr>
            <p:nvPr/>
          </p:nvGrpSpPr>
          <p:grpSpPr bwMode="auto">
            <a:xfrm>
              <a:off x="8755063" y="4151313"/>
              <a:ext cx="117475" cy="141287"/>
              <a:chOff x="6773" y="4534"/>
              <a:chExt cx="109" cy="131"/>
            </a:xfrm>
          </p:grpSpPr>
          <p:sp>
            <p:nvSpPr>
              <p:cNvPr id="85" name="Line 74"/>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AutoShape 75"/>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4" name="Group 76"/>
            <p:cNvGrpSpPr>
              <a:grpSpLocks/>
            </p:cNvGrpSpPr>
            <p:nvPr/>
          </p:nvGrpSpPr>
          <p:grpSpPr bwMode="auto">
            <a:xfrm rot="5400000">
              <a:off x="8527256" y="4379119"/>
              <a:ext cx="212725" cy="274638"/>
              <a:chOff x="6758" y="1482"/>
              <a:chExt cx="198" cy="255"/>
            </a:xfrm>
          </p:grpSpPr>
          <p:sp>
            <p:nvSpPr>
              <p:cNvPr id="83" name="AutoShape 77"/>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84" name="Line 78"/>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 name="Group 79"/>
            <p:cNvGrpSpPr>
              <a:grpSpLocks/>
            </p:cNvGrpSpPr>
            <p:nvPr/>
          </p:nvGrpSpPr>
          <p:grpSpPr bwMode="auto">
            <a:xfrm>
              <a:off x="8780463" y="4435475"/>
              <a:ext cx="117475" cy="141288"/>
              <a:chOff x="6773" y="4534"/>
              <a:chExt cx="109" cy="131"/>
            </a:xfrm>
          </p:grpSpPr>
          <p:sp>
            <p:nvSpPr>
              <p:cNvPr id="81" name="Line 80"/>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AutoShape 81"/>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6" name="Group 82"/>
            <p:cNvGrpSpPr>
              <a:grpSpLocks/>
            </p:cNvGrpSpPr>
            <p:nvPr/>
          </p:nvGrpSpPr>
          <p:grpSpPr bwMode="auto">
            <a:xfrm>
              <a:off x="8755063" y="4538663"/>
              <a:ext cx="117475" cy="141287"/>
              <a:chOff x="6773" y="4534"/>
              <a:chExt cx="109" cy="131"/>
            </a:xfrm>
          </p:grpSpPr>
          <p:sp>
            <p:nvSpPr>
              <p:cNvPr id="79" name="Line 83"/>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AutoShape 84"/>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7" name="Group 85"/>
            <p:cNvGrpSpPr>
              <a:grpSpLocks/>
            </p:cNvGrpSpPr>
            <p:nvPr/>
          </p:nvGrpSpPr>
          <p:grpSpPr bwMode="auto">
            <a:xfrm rot="5400000">
              <a:off x="8527256" y="4758532"/>
              <a:ext cx="212725" cy="274638"/>
              <a:chOff x="6758" y="1482"/>
              <a:chExt cx="198" cy="255"/>
            </a:xfrm>
          </p:grpSpPr>
          <p:sp>
            <p:nvSpPr>
              <p:cNvPr id="77" name="AutoShape 86"/>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78" name="Line 87"/>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 name="Group 88"/>
            <p:cNvGrpSpPr>
              <a:grpSpLocks/>
            </p:cNvGrpSpPr>
            <p:nvPr/>
          </p:nvGrpSpPr>
          <p:grpSpPr bwMode="auto">
            <a:xfrm>
              <a:off x="8780463" y="4814888"/>
              <a:ext cx="117475" cy="141287"/>
              <a:chOff x="6773" y="4534"/>
              <a:chExt cx="109" cy="131"/>
            </a:xfrm>
          </p:grpSpPr>
          <p:sp>
            <p:nvSpPr>
              <p:cNvPr id="75" name="Line 89"/>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AutoShape 90"/>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49" name="Group 91"/>
            <p:cNvGrpSpPr>
              <a:grpSpLocks/>
            </p:cNvGrpSpPr>
            <p:nvPr/>
          </p:nvGrpSpPr>
          <p:grpSpPr bwMode="auto">
            <a:xfrm>
              <a:off x="8755063" y="4919663"/>
              <a:ext cx="117475" cy="141287"/>
              <a:chOff x="6773" y="4534"/>
              <a:chExt cx="109" cy="131"/>
            </a:xfrm>
          </p:grpSpPr>
          <p:sp>
            <p:nvSpPr>
              <p:cNvPr id="73" name="Line 92"/>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AutoShape 93"/>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50" name="Group 94"/>
            <p:cNvGrpSpPr>
              <a:grpSpLocks/>
            </p:cNvGrpSpPr>
            <p:nvPr/>
          </p:nvGrpSpPr>
          <p:grpSpPr bwMode="auto">
            <a:xfrm rot="5400000">
              <a:off x="8526463" y="5146675"/>
              <a:ext cx="214312" cy="274638"/>
              <a:chOff x="6758" y="1482"/>
              <a:chExt cx="198" cy="255"/>
            </a:xfrm>
          </p:grpSpPr>
          <p:sp>
            <p:nvSpPr>
              <p:cNvPr id="71" name="AutoShape 95"/>
              <p:cNvSpPr>
                <a:spLocks noChangeAspect="1" noChangeArrowheads="1"/>
              </p:cNvSpPr>
              <p:nvPr/>
            </p:nvSpPr>
            <p:spPr bwMode="auto">
              <a:xfrm rot="5400000">
                <a:off x="6728" y="1512"/>
                <a:ext cx="255" cy="195"/>
              </a:xfrm>
              <a:prstGeom prst="triangle">
                <a:avLst>
                  <a:gd name="adj" fmla="val 50000"/>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u-RU" b="1">
                  <a:latin typeface="Times New Roman" pitchFamily="18" charset="0"/>
                  <a:cs typeface="Times New Roman" pitchFamily="18" charset="0"/>
                </a:endParaRPr>
              </a:p>
            </p:txBody>
          </p:sp>
          <p:sp>
            <p:nvSpPr>
              <p:cNvPr id="72" name="Line 96"/>
              <p:cNvSpPr>
                <a:spLocks noChangeShapeType="1"/>
              </p:cNvSpPr>
              <p:nvPr/>
            </p:nvSpPr>
            <p:spPr bwMode="auto">
              <a:xfrm>
                <a:off x="6955" y="1512"/>
                <a:ext cx="1" cy="1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1" name="Group 97"/>
            <p:cNvGrpSpPr>
              <a:grpSpLocks/>
            </p:cNvGrpSpPr>
            <p:nvPr/>
          </p:nvGrpSpPr>
          <p:grpSpPr bwMode="auto">
            <a:xfrm>
              <a:off x="8780463" y="5203825"/>
              <a:ext cx="117475" cy="141288"/>
              <a:chOff x="6773" y="4534"/>
              <a:chExt cx="109" cy="131"/>
            </a:xfrm>
          </p:grpSpPr>
          <p:sp>
            <p:nvSpPr>
              <p:cNvPr id="69" name="Line 98"/>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AutoShape 99"/>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grpSp>
          <p:nvGrpSpPr>
            <p:cNvPr id="52" name="Group 100"/>
            <p:cNvGrpSpPr>
              <a:grpSpLocks/>
            </p:cNvGrpSpPr>
            <p:nvPr/>
          </p:nvGrpSpPr>
          <p:grpSpPr bwMode="auto">
            <a:xfrm>
              <a:off x="8755063" y="5307013"/>
              <a:ext cx="117475" cy="141287"/>
              <a:chOff x="6773" y="4534"/>
              <a:chExt cx="109" cy="131"/>
            </a:xfrm>
          </p:grpSpPr>
          <p:sp>
            <p:nvSpPr>
              <p:cNvPr id="67" name="Line 101"/>
              <p:cNvSpPr>
                <a:spLocks noChangeAspect="1" noChangeShapeType="1"/>
              </p:cNvSpPr>
              <p:nvPr/>
            </p:nvSpPr>
            <p:spPr bwMode="auto">
              <a:xfrm rot="5400000" flipV="1">
                <a:off x="6768" y="4539"/>
                <a:ext cx="68"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AutoShape 102"/>
              <p:cNvSpPr>
                <a:spLocks noChangeArrowheads="1"/>
              </p:cNvSpPr>
              <p:nvPr/>
            </p:nvSpPr>
            <p:spPr bwMode="auto">
              <a:xfrm rot="8100000">
                <a:off x="6797" y="4552"/>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sp>
          <p:nvSpPr>
            <p:cNvPr id="53" name="Freeform 103"/>
            <p:cNvSpPr>
              <a:spLocks/>
            </p:cNvSpPr>
            <p:nvPr/>
          </p:nvSpPr>
          <p:spPr bwMode="auto">
            <a:xfrm>
              <a:off x="7734300" y="3132138"/>
              <a:ext cx="893763" cy="2378075"/>
            </a:xfrm>
            <a:custGeom>
              <a:avLst/>
              <a:gdLst>
                <a:gd name="T0" fmla="*/ 0 w 828"/>
                <a:gd name="T1" fmla="*/ 2147483647 h 2205"/>
                <a:gd name="T2" fmla="*/ 2147483647 w 828"/>
                <a:gd name="T3" fmla="*/ 2147483647 h 2205"/>
                <a:gd name="T4" fmla="*/ 2147483647 w 828"/>
                <a:gd name="T5" fmla="*/ 0 h 2205"/>
                <a:gd name="T6" fmla="*/ 2147483647 w 828"/>
                <a:gd name="T7" fmla="*/ 0 h 2205"/>
                <a:gd name="T8" fmla="*/ 2147483647 w 828"/>
                <a:gd name="T9" fmla="*/ 2147483647 h 2205"/>
                <a:gd name="T10" fmla="*/ 2147483647 w 828"/>
                <a:gd name="T11" fmla="*/ 2147483647 h 2205"/>
                <a:gd name="T12" fmla="*/ 2147483647 w 828"/>
                <a:gd name="T13" fmla="*/ 2147483647 h 2205"/>
                <a:gd name="T14" fmla="*/ 0 w 828"/>
                <a:gd name="T15" fmla="*/ 2147483647 h 2205"/>
                <a:gd name="T16" fmla="*/ 0 60000 65536"/>
                <a:gd name="T17" fmla="*/ 0 60000 65536"/>
                <a:gd name="T18" fmla="*/ 0 60000 65536"/>
                <a:gd name="T19" fmla="*/ 0 60000 65536"/>
                <a:gd name="T20" fmla="*/ 0 60000 65536"/>
                <a:gd name="T21" fmla="*/ 0 60000 65536"/>
                <a:gd name="T22" fmla="*/ 0 60000 65536"/>
                <a:gd name="T23" fmla="*/ 0 60000 65536"/>
                <a:gd name="T24" fmla="*/ 0 w 828"/>
                <a:gd name="T25" fmla="*/ 0 h 2205"/>
                <a:gd name="T26" fmla="*/ 828 w 828"/>
                <a:gd name="T27" fmla="*/ 2205 h 2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8" h="2205">
                  <a:moveTo>
                    <a:pt x="0" y="963"/>
                  </a:moveTo>
                  <a:lnTo>
                    <a:pt x="280" y="963"/>
                  </a:lnTo>
                  <a:lnTo>
                    <a:pt x="280" y="0"/>
                  </a:lnTo>
                  <a:lnTo>
                    <a:pt x="828" y="0"/>
                  </a:lnTo>
                  <a:lnTo>
                    <a:pt x="828" y="2205"/>
                  </a:lnTo>
                  <a:lnTo>
                    <a:pt x="288" y="2205"/>
                  </a:lnTo>
                  <a:lnTo>
                    <a:pt x="288" y="1305"/>
                  </a:lnTo>
                  <a:lnTo>
                    <a:pt x="0" y="130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4" name="Group 104"/>
            <p:cNvGrpSpPr>
              <a:grpSpLocks/>
            </p:cNvGrpSpPr>
            <p:nvPr/>
          </p:nvGrpSpPr>
          <p:grpSpPr bwMode="auto">
            <a:xfrm>
              <a:off x="8210550" y="2992438"/>
              <a:ext cx="319088" cy="92075"/>
              <a:chOff x="6749" y="5512"/>
              <a:chExt cx="296" cy="85"/>
            </a:xfrm>
          </p:grpSpPr>
          <p:sp>
            <p:nvSpPr>
              <p:cNvPr id="65" name="AutoShape 105"/>
              <p:cNvSpPr>
                <a:spLocks noChangeArrowheads="1"/>
              </p:cNvSpPr>
              <p:nvPr/>
            </p:nvSpPr>
            <p:spPr bwMode="auto">
              <a:xfrm rot="16200000" flipV="1">
                <a:off x="6946" y="5498"/>
                <a:ext cx="85" cy="113"/>
              </a:xfrm>
              <a:prstGeom prst="triangle">
                <a:avLst>
                  <a:gd name="adj" fmla="val 50000"/>
                </a:avLst>
              </a:prstGeom>
              <a:solidFill>
                <a:srgbClr val="000000"/>
              </a:solidFill>
              <a:ln w="9525">
                <a:solidFill>
                  <a:schemeClr val="tx1"/>
                </a:solidFill>
                <a:miter lim="800000"/>
                <a:headEnd/>
                <a:tailEnd/>
              </a:ln>
            </p:spPr>
            <p:txBody>
              <a:bodyPr/>
              <a:lstStyle/>
              <a:p>
                <a:endParaRPr lang="ru-RU" b="1">
                  <a:latin typeface="Times New Roman" pitchFamily="18" charset="0"/>
                  <a:cs typeface="Times New Roman" pitchFamily="18" charset="0"/>
                </a:endParaRPr>
              </a:p>
            </p:txBody>
          </p:sp>
          <p:cxnSp>
            <p:nvCxnSpPr>
              <p:cNvPr id="66" name="AutoShape 106"/>
              <p:cNvCxnSpPr>
                <a:cxnSpLocks noChangeShapeType="1"/>
              </p:cNvCxnSpPr>
              <p:nvPr/>
            </p:nvCxnSpPr>
            <p:spPr bwMode="auto">
              <a:xfrm>
                <a:off x="6749" y="5558"/>
                <a:ext cx="19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55" name="Text Box 107"/>
            <p:cNvSpPr txBox="1">
              <a:spLocks noChangeArrowheads="1"/>
            </p:cNvSpPr>
            <p:nvPr/>
          </p:nvSpPr>
          <p:spPr bwMode="auto">
            <a:xfrm>
              <a:off x="8062913" y="2743200"/>
              <a:ext cx="8524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1000"/>
                </a:spcAft>
              </a:pPr>
              <a:r>
                <a:rPr lang="en-US" b="1">
                  <a:latin typeface="Times New Roman" pitchFamily="18" charset="0"/>
                  <a:cs typeface="Times New Roman" pitchFamily="18" charset="0"/>
                </a:rPr>
                <a:t>700 mA</a:t>
              </a:r>
            </a:p>
          </p:txBody>
        </p:sp>
        <p:grpSp>
          <p:nvGrpSpPr>
            <p:cNvPr id="56" name="Group 108"/>
            <p:cNvGrpSpPr>
              <a:grpSpLocks/>
            </p:cNvGrpSpPr>
            <p:nvPr/>
          </p:nvGrpSpPr>
          <p:grpSpPr bwMode="auto">
            <a:xfrm>
              <a:off x="7893050" y="4206875"/>
              <a:ext cx="92075" cy="293688"/>
              <a:chOff x="3356" y="4047"/>
              <a:chExt cx="85" cy="272"/>
            </a:xfrm>
          </p:grpSpPr>
          <p:cxnSp>
            <p:nvCxnSpPr>
              <p:cNvPr id="63" name="AutoShape 109"/>
              <p:cNvCxnSpPr>
                <a:cxnSpLocks noChangeShapeType="1"/>
              </p:cNvCxnSpPr>
              <p:nvPr/>
            </p:nvCxnSpPr>
            <p:spPr bwMode="auto">
              <a:xfrm>
                <a:off x="3397" y="4047"/>
                <a:ext cx="2" cy="1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4" name="AutoShape 110"/>
              <p:cNvSpPr>
                <a:spLocks noChangeArrowheads="1"/>
              </p:cNvSpPr>
              <p:nvPr/>
            </p:nvSpPr>
            <p:spPr bwMode="auto">
              <a:xfrm flipV="1">
                <a:off x="3356" y="4206"/>
                <a:ext cx="85" cy="113"/>
              </a:xfrm>
              <a:prstGeom prst="triangle">
                <a:avLst>
                  <a:gd name="adj" fmla="val 50000"/>
                </a:avLst>
              </a:prstGeom>
              <a:solidFill>
                <a:srgbClr val="000000"/>
              </a:solidFill>
              <a:ln w="9525">
                <a:solidFill>
                  <a:srgbClr val="000000"/>
                </a:solidFill>
                <a:miter lim="800000"/>
                <a:headEnd/>
                <a:tailEnd/>
              </a:ln>
            </p:spPr>
            <p:txBody>
              <a:bodyPr/>
              <a:lstStyle/>
              <a:p>
                <a:endParaRPr lang="ru-RU" b="1">
                  <a:latin typeface="Times New Roman" pitchFamily="18" charset="0"/>
                  <a:cs typeface="Times New Roman" pitchFamily="18" charset="0"/>
                </a:endParaRPr>
              </a:p>
            </p:txBody>
          </p:sp>
        </p:grpSp>
        <p:sp>
          <p:nvSpPr>
            <p:cNvPr id="57" name="Text Box 111"/>
            <p:cNvSpPr txBox="1">
              <a:spLocks noChangeArrowheads="1"/>
            </p:cNvSpPr>
            <p:nvPr/>
          </p:nvSpPr>
          <p:spPr bwMode="auto">
            <a:xfrm>
              <a:off x="8010525" y="4238625"/>
              <a:ext cx="4921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1000"/>
                </a:spcAft>
              </a:pPr>
              <a:r>
                <a:rPr lang="en-US" b="1">
                  <a:latin typeface="Times New Roman" pitchFamily="18" charset="0"/>
                  <a:cs typeface="Times New Roman" pitchFamily="18" charset="0"/>
                </a:rPr>
                <a:t>21 V</a:t>
              </a:r>
            </a:p>
          </p:txBody>
        </p:sp>
        <p:sp>
          <p:nvSpPr>
            <p:cNvPr id="58" name="Line 112"/>
            <p:cNvSpPr>
              <a:spLocks noChangeShapeType="1"/>
            </p:cNvSpPr>
            <p:nvPr/>
          </p:nvSpPr>
          <p:spPr bwMode="auto">
            <a:xfrm>
              <a:off x="7021513" y="4165600"/>
              <a:ext cx="21272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13"/>
            <p:cNvSpPr>
              <a:spLocks noChangeShapeType="1"/>
            </p:cNvSpPr>
            <p:nvPr/>
          </p:nvSpPr>
          <p:spPr bwMode="auto">
            <a:xfrm>
              <a:off x="7013575" y="4581525"/>
              <a:ext cx="21431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Text Box 114"/>
            <p:cNvSpPr txBox="1">
              <a:spLocks noChangeArrowheads="1"/>
            </p:cNvSpPr>
            <p:nvPr/>
          </p:nvSpPr>
          <p:spPr bwMode="auto">
            <a:xfrm>
              <a:off x="7231063" y="4094163"/>
              <a:ext cx="519112" cy="5667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800" b="1">
                <a:latin typeface="Times New Roman" pitchFamily="18" charset="0"/>
                <a:cs typeface="Times New Roman" pitchFamily="18" charset="0"/>
              </a:endParaRPr>
            </a:p>
            <a:p>
              <a:pPr algn="ctr" eaLnBrk="1" hangingPunct="1"/>
              <a:r>
                <a:rPr lang="en-US" b="1">
                  <a:latin typeface="Times New Roman" pitchFamily="18" charset="0"/>
                  <a:cs typeface="Times New Roman" pitchFamily="18" charset="0"/>
                </a:rPr>
                <a:t>F</a:t>
              </a:r>
            </a:p>
          </p:txBody>
        </p:sp>
        <p:sp>
          <p:nvSpPr>
            <p:cNvPr id="61" name="Text Box 115"/>
            <p:cNvSpPr txBox="1">
              <a:spLocks noChangeArrowheads="1"/>
            </p:cNvSpPr>
            <p:nvPr/>
          </p:nvSpPr>
          <p:spPr bwMode="auto">
            <a:xfrm>
              <a:off x="6723063" y="4216400"/>
              <a:ext cx="180975" cy="23971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1000"/>
                </a:spcAft>
              </a:pPr>
              <a:r>
                <a:rPr lang="en-US" b="1">
                  <a:latin typeface="Times New Roman" pitchFamily="18" charset="0"/>
                  <a:cs typeface="Times New Roman" pitchFamily="18" charset="0"/>
                </a:rPr>
                <a:t>D</a:t>
              </a:r>
            </a:p>
          </p:txBody>
        </p:sp>
        <p:sp>
          <p:nvSpPr>
            <p:cNvPr id="62" name="Text Box 116"/>
            <p:cNvSpPr txBox="1">
              <a:spLocks noChangeArrowheads="1"/>
            </p:cNvSpPr>
            <p:nvPr/>
          </p:nvSpPr>
          <p:spPr bwMode="auto">
            <a:xfrm>
              <a:off x="6092825" y="3859213"/>
              <a:ext cx="180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1000"/>
                </a:spcAft>
              </a:pPr>
              <a:r>
                <a:rPr lang="en-US" b="1">
                  <a:latin typeface="Times New Roman" pitchFamily="18" charset="0"/>
                  <a:cs typeface="Times New Roman" pitchFamily="18" charset="0"/>
                </a:rPr>
                <a:t>D</a:t>
              </a:r>
            </a:p>
          </p:txBody>
        </p:sp>
      </p:grpSp>
    </p:spTree>
    <p:extLst>
      <p:ext uri="{BB962C8B-B14F-4D97-AF65-F5344CB8AC3E}">
        <p14:creationId xmlns:p14="http://schemas.microsoft.com/office/powerpoint/2010/main" val="4130721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971599" y="1556792"/>
            <a:ext cx="6624737" cy="532872"/>
          </a:xfrm>
        </p:spPr>
        <p:txBody>
          <a:bodyPr>
            <a:noAutofit/>
          </a:bodyPr>
          <a:lstStyle/>
          <a:p>
            <a:pPr>
              <a:spcAft>
                <a:spcPts val="1000"/>
              </a:spcAft>
              <a:defRPr/>
            </a:pPr>
            <a:r>
              <a:rPr lang="en-US" sz="1400" dirty="0">
                <a:effectLst>
                  <a:outerShdw blurRad="38100" dist="38100" dir="2700000" algn="tl">
                    <a:srgbClr val="000000">
                      <a:alpha val="43137"/>
                    </a:srgbClr>
                  </a:outerShdw>
                </a:effectLst>
                <a:latin typeface="Times New Roman" pitchFamily="18" charset="0"/>
                <a:cs typeface="Times New Roman" pitchFamily="18" charset="0"/>
              </a:rPr>
              <a:t>The schematic diagram of an autonomous lighting system with photovoltaic panels</a:t>
            </a:r>
            <a:endParaRPr lang="ro-RO" sz="1400"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9" name="Group 118"/>
          <p:cNvGrpSpPr/>
          <p:nvPr/>
        </p:nvGrpSpPr>
        <p:grpSpPr>
          <a:xfrm>
            <a:off x="1746766" y="2359733"/>
            <a:ext cx="5428736" cy="2905720"/>
            <a:chOff x="177628" y="2584450"/>
            <a:chExt cx="5428736" cy="2905720"/>
          </a:xfrm>
        </p:grpSpPr>
        <p:grpSp>
          <p:nvGrpSpPr>
            <p:cNvPr id="120" name="Group 5"/>
            <p:cNvGrpSpPr>
              <a:grpSpLocks noChangeAspect="1"/>
            </p:cNvGrpSpPr>
            <p:nvPr/>
          </p:nvGrpSpPr>
          <p:grpSpPr bwMode="auto">
            <a:xfrm flipH="1">
              <a:off x="3851704" y="3161099"/>
              <a:ext cx="814516" cy="2324100"/>
              <a:chOff x="5166" y="7572"/>
              <a:chExt cx="921" cy="2600"/>
            </a:xfrm>
          </p:grpSpPr>
          <p:sp>
            <p:nvSpPr>
              <p:cNvPr id="151" name="Line 6"/>
              <p:cNvSpPr>
                <a:spLocks noChangeAspect="1" noChangeShapeType="1"/>
              </p:cNvSpPr>
              <p:nvPr/>
            </p:nvSpPr>
            <p:spPr bwMode="auto">
              <a:xfrm>
                <a:off x="5365" y="7572"/>
                <a:ext cx="335" cy="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2" name="Arc 7"/>
              <p:cNvSpPr>
                <a:spLocks noChangeAspect="1"/>
              </p:cNvSpPr>
              <p:nvPr/>
            </p:nvSpPr>
            <p:spPr bwMode="auto">
              <a:xfrm flipH="1">
                <a:off x="5177" y="7578"/>
                <a:ext cx="187" cy="121"/>
              </a:xfrm>
              <a:custGeom>
                <a:avLst/>
                <a:gdLst>
                  <a:gd name="T0" fmla="*/ 0 w 21116"/>
                  <a:gd name="T1" fmla="*/ 0 h 21600"/>
                  <a:gd name="T2" fmla="*/ 0 w 21116"/>
                  <a:gd name="T3" fmla="*/ 0 h 21600"/>
                  <a:gd name="T4" fmla="*/ 0 w 21116"/>
                  <a:gd name="T5" fmla="*/ 0 h 21600"/>
                  <a:gd name="T6" fmla="*/ 0 60000 65536"/>
                  <a:gd name="T7" fmla="*/ 0 60000 65536"/>
                  <a:gd name="T8" fmla="*/ 0 60000 65536"/>
                  <a:gd name="T9" fmla="*/ 0 w 21116"/>
                  <a:gd name="T10" fmla="*/ 0 h 21600"/>
                  <a:gd name="T11" fmla="*/ 21116 w 21116"/>
                  <a:gd name="T12" fmla="*/ 21600 h 21600"/>
                </a:gdLst>
                <a:ahLst/>
                <a:cxnLst>
                  <a:cxn ang="T6">
                    <a:pos x="T0" y="T1"/>
                  </a:cxn>
                  <a:cxn ang="T7">
                    <a:pos x="T2" y="T3"/>
                  </a:cxn>
                  <a:cxn ang="T8">
                    <a:pos x="T4" y="T5"/>
                  </a:cxn>
                </a:cxnLst>
                <a:rect l="T9" t="T10" r="T11" b="T12"/>
                <a:pathLst>
                  <a:path w="21116" h="21600" fill="none" extrusionOk="0">
                    <a:moveTo>
                      <a:pt x="-1" y="0"/>
                    </a:moveTo>
                    <a:cubicBezTo>
                      <a:pt x="10177" y="0"/>
                      <a:pt x="18974" y="7104"/>
                      <a:pt x="21116" y="17054"/>
                    </a:cubicBezTo>
                  </a:path>
                  <a:path w="21116" h="21600" stroke="0" extrusionOk="0">
                    <a:moveTo>
                      <a:pt x="-1" y="0"/>
                    </a:moveTo>
                    <a:cubicBezTo>
                      <a:pt x="10177" y="0"/>
                      <a:pt x="18974" y="7104"/>
                      <a:pt x="21116" y="17054"/>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3" name="Line 8"/>
              <p:cNvSpPr>
                <a:spLocks noChangeAspect="1" noChangeShapeType="1"/>
              </p:cNvSpPr>
              <p:nvPr/>
            </p:nvSpPr>
            <p:spPr bwMode="auto">
              <a:xfrm>
                <a:off x="5173" y="7673"/>
                <a:ext cx="313" cy="8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4" name="Line 9"/>
              <p:cNvSpPr>
                <a:spLocks noChangeAspect="1" noChangeShapeType="1"/>
              </p:cNvSpPr>
              <p:nvPr/>
            </p:nvSpPr>
            <p:spPr bwMode="auto">
              <a:xfrm>
                <a:off x="5598" y="7716"/>
                <a:ext cx="79"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5" name="Line 10"/>
              <p:cNvSpPr>
                <a:spLocks noChangeAspect="1" noChangeShapeType="1"/>
              </p:cNvSpPr>
              <p:nvPr/>
            </p:nvSpPr>
            <p:spPr bwMode="auto">
              <a:xfrm rot="-5400000">
                <a:off x="5643" y="7696"/>
                <a:ext cx="86" cy="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6" name="Arc 11"/>
              <p:cNvSpPr>
                <a:spLocks noChangeAspect="1"/>
              </p:cNvSpPr>
              <p:nvPr/>
            </p:nvSpPr>
            <p:spPr bwMode="auto">
              <a:xfrm flipH="1">
                <a:off x="5485" y="7716"/>
                <a:ext cx="123" cy="54"/>
              </a:xfrm>
              <a:custGeom>
                <a:avLst/>
                <a:gdLst>
                  <a:gd name="T0" fmla="*/ 0 w 21116"/>
                  <a:gd name="T1" fmla="*/ 0 h 21600"/>
                  <a:gd name="T2" fmla="*/ 0 w 21116"/>
                  <a:gd name="T3" fmla="*/ 0 h 21600"/>
                  <a:gd name="T4" fmla="*/ 0 w 21116"/>
                  <a:gd name="T5" fmla="*/ 0 h 21600"/>
                  <a:gd name="T6" fmla="*/ 0 60000 65536"/>
                  <a:gd name="T7" fmla="*/ 0 60000 65536"/>
                  <a:gd name="T8" fmla="*/ 0 60000 65536"/>
                  <a:gd name="T9" fmla="*/ 0 w 21116"/>
                  <a:gd name="T10" fmla="*/ 0 h 21600"/>
                  <a:gd name="T11" fmla="*/ 21116 w 21116"/>
                  <a:gd name="T12" fmla="*/ 21600 h 21600"/>
                </a:gdLst>
                <a:ahLst/>
                <a:cxnLst>
                  <a:cxn ang="T6">
                    <a:pos x="T0" y="T1"/>
                  </a:cxn>
                  <a:cxn ang="T7">
                    <a:pos x="T2" y="T3"/>
                  </a:cxn>
                  <a:cxn ang="T8">
                    <a:pos x="T4" y="T5"/>
                  </a:cxn>
                </a:cxnLst>
                <a:rect l="T9" t="T10" r="T11" b="T12"/>
                <a:pathLst>
                  <a:path w="21116" h="21600" fill="none" extrusionOk="0">
                    <a:moveTo>
                      <a:pt x="-1" y="0"/>
                    </a:moveTo>
                    <a:cubicBezTo>
                      <a:pt x="10177" y="0"/>
                      <a:pt x="18974" y="7104"/>
                      <a:pt x="21116" y="17054"/>
                    </a:cubicBezTo>
                  </a:path>
                  <a:path w="21116" h="21600" stroke="0" extrusionOk="0">
                    <a:moveTo>
                      <a:pt x="-1" y="0"/>
                    </a:moveTo>
                    <a:cubicBezTo>
                      <a:pt x="10177" y="0"/>
                      <a:pt x="18974" y="7104"/>
                      <a:pt x="21116" y="17054"/>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7" name="Arc 12"/>
              <p:cNvSpPr>
                <a:spLocks noChangeAspect="1"/>
              </p:cNvSpPr>
              <p:nvPr/>
            </p:nvSpPr>
            <p:spPr bwMode="auto">
              <a:xfrm>
                <a:off x="5403" y="7700"/>
                <a:ext cx="680" cy="539"/>
              </a:xfrm>
              <a:custGeom>
                <a:avLst/>
                <a:gdLst>
                  <a:gd name="T0" fmla="*/ 0 w 21524"/>
                  <a:gd name="T1" fmla="*/ 0 h 19502"/>
                  <a:gd name="T2" fmla="*/ 0 w 21524"/>
                  <a:gd name="T3" fmla="*/ 0 h 19502"/>
                  <a:gd name="T4" fmla="*/ 0 w 21524"/>
                  <a:gd name="T5" fmla="*/ 0 h 19502"/>
                  <a:gd name="T6" fmla="*/ 0 60000 65536"/>
                  <a:gd name="T7" fmla="*/ 0 60000 65536"/>
                  <a:gd name="T8" fmla="*/ 0 60000 65536"/>
                  <a:gd name="T9" fmla="*/ 0 w 21524"/>
                  <a:gd name="T10" fmla="*/ 0 h 19502"/>
                  <a:gd name="T11" fmla="*/ 21524 w 21524"/>
                  <a:gd name="T12" fmla="*/ 19502 h 19502"/>
                </a:gdLst>
                <a:ahLst/>
                <a:cxnLst>
                  <a:cxn ang="T6">
                    <a:pos x="T0" y="T1"/>
                  </a:cxn>
                  <a:cxn ang="T7">
                    <a:pos x="T2" y="T3"/>
                  </a:cxn>
                  <a:cxn ang="T8">
                    <a:pos x="T4" y="T5"/>
                  </a:cxn>
                </a:cxnLst>
                <a:rect l="T9" t="T10" r="T11" b="T12"/>
                <a:pathLst>
                  <a:path w="21524" h="19502" fill="none" extrusionOk="0">
                    <a:moveTo>
                      <a:pt x="9286" y="0"/>
                    </a:moveTo>
                    <a:cubicBezTo>
                      <a:pt x="16220" y="3302"/>
                      <a:pt x="20880" y="10037"/>
                      <a:pt x="21523" y="17691"/>
                    </a:cubicBezTo>
                  </a:path>
                  <a:path w="21524" h="19502" stroke="0" extrusionOk="0">
                    <a:moveTo>
                      <a:pt x="9286" y="0"/>
                    </a:moveTo>
                    <a:cubicBezTo>
                      <a:pt x="16220" y="3302"/>
                      <a:pt x="20880" y="10037"/>
                      <a:pt x="21523" y="17691"/>
                    </a:cubicBezTo>
                    <a:lnTo>
                      <a:pt x="0" y="1950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8" name="Line 13"/>
              <p:cNvSpPr>
                <a:spLocks noChangeAspect="1" noChangeShapeType="1"/>
              </p:cNvSpPr>
              <p:nvPr/>
            </p:nvSpPr>
            <p:spPr bwMode="auto">
              <a:xfrm>
                <a:off x="6086" y="8188"/>
                <a:ext cx="1" cy="19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9" name="Line 14"/>
              <p:cNvSpPr>
                <a:spLocks noChangeAspect="1" noChangeShapeType="1"/>
              </p:cNvSpPr>
              <p:nvPr/>
            </p:nvSpPr>
            <p:spPr bwMode="auto">
              <a:xfrm>
                <a:off x="5184" y="7726"/>
                <a:ext cx="249" cy="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0" name="Line 15"/>
              <p:cNvSpPr>
                <a:spLocks noChangeAspect="1" noChangeShapeType="1"/>
              </p:cNvSpPr>
              <p:nvPr/>
            </p:nvSpPr>
            <p:spPr bwMode="auto">
              <a:xfrm>
                <a:off x="5166" y="7663"/>
                <a:ext cx="19" cy="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61" name="Line 16"/>
              <p:cNvSpPr>
                <a:spLocks noChangeAspect="1" noChangeShapeType="1"/>
              </p:cNvSpPr>
              <p:nvPr/>
            </p:nvSpPr>
            <p:spPr bwMode="auto">
              <a:xfrm flipH="1">
                <a:off x="5435" y="7776"/>
                <a:ext cx="34" cy="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cxnSp>
          <p:nvCxnSpPr>
            <p:cNvPr id="121" name="AutoShape 17"/>
            <p:cNvCxnSpPr>
              <a:cxnSpLocks noChangeShapeType="1"/>
            </p:cNvCxnSpPr>
            <p:nvPr/>
          </p:nvCxnSpPr>
          <p:spPr bwMode="auto">
            <a:xfrm>
              <a:off x="3609718" y="5487429"/>
              <a:ext cx="467497" cy="274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22" name="AutoShape 18"/>
            <p:cNvCxnSpPr>
              <a:cxnSpLocks noChangeShapeType="1"/>
            </p:cNvCxnSpPr>
            <p:nvPr/>
          </p:nvCxnSpPr>
          <p:spPr bwMode="auto">
            <a:xfrm>
              <a:off x="3816693" y="3051947"/>
              <a:ext cx="0" cy="97000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3" name="Rectangle 19"/>
            <p:cNvSpPr>
              <a:spLocks noChangeArrowheads="1"/>
            </p:cNvSpPr>
            <p:nvPr/>
          </p:nvSpPr>
          <p:spPr bwMode="auto">
            <a:xfrm rot="2700000">
              <a:off x="3740493" y="2409396"/>
              <a:ext cx="58695" cy="1276865"/>
            </a:xfrm>
            <a:prstGeom prst="rect">
              <a:avLst/>
            </a:prstGeom>
            <a:solidFill>
              <a:srgbClr val="00B0F0"/>
            </a:solidFill>
            <a:ln w="19050" algn="ctr">
              <a:solidFill>
                <a:srgbClr val="000000"/>
              </a:solidFill>
              <a:miter lim="800000"/>
              <a:headEnd/>
              <a:tailEnd/>
            </a:ln>
          </p:spPr>
          <p:txBody>
            <a:bodyPr lIns="0" tIns="0" rIns="0" bIns="0"/>
            <a:lstStyle/>
            <a:p>
              <a:endParaRPr lang="ru-RU" sz="1600" b="1">
                <a:latin typeface="Times New Roman" pitchFamily="18" charset="0"/>
                <a:cs typeface="Times New Roman" pitchFamily="18" charset="0"/>
              </a:endParaRPr>
            </a:p>
          </p:txBody>
        </p:sp>
        <p:sp>
          <p:nvSpPr>
            <p:cNvPr id="124" name="Text Box 20"/>
            <p:cNvSpPr txBox="1">
              <a:spLocks noChangeArrowheads="1"/>
            </p:cNvSpPr>
            <p:nvPr/>
          </p:nvSpPr>
          <p:spPr bwMode="auto">
            <a:xfrm>
              <a:off x="177628" y="3848958"/>
              <a:ext cx="957649" cy="741405"/>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latin typeface="Times New Roman" pitchFamily="18" charset="0"/>
                  <a:cs typeface="Times New Roman" pitchFamily="18" charset="0"/>
                </a:rPr>
                <a:t>Battery charge controller</a:t>
              </a:r>
              <a:endParaRPr lang="en-US" sz="1600" b="1" dirty="0">
                <a:latin typeface="Times New Roman" pitchFamily="18" charset="0"/>
                <a:cs typeface="Times New Roman" pitchFamily="18" charset="0"/>
              </a:endParaRPr>
            </a:p>
          </p:txBody>
        </p:sp>
        <p:sp>
          <p:nvSpPr>
            <p:cNvPr id="125" name="Freeform 21"/>
            <p:cNvSpPr>
              <a:spLocks/>
            </p:cNvSpPr>
            <p:nvPr/>
          </p:nvSpPr>
          <p:spPr bwMode="auto">
            <a:xfrm>
              <a:off x="651304" y="3529742"/>
              <a:ext cx="2667000" cy="189470"/>
            </a:xfrm>
            <a:custGeom>
              <a:avLst/>
              <a:gdLst>
                <a:gd name="T0" fmla="*/ 2590 w 2590"/>
                <a:gd name="T1" fmla="*/ 0 h 184"/>
                <a:gd name="T2" fmla="*/ 2590 w 2590"/>
                <a:gd name="T3" fmla="*/ 93 h 184"/>
                <a:gd name="T4" fmla="*/ 0 w 2590"/>
                <a:gd name="T5" fmla="*/ 93 h 184"/>
                <a:gd name="T6" fmla="*/ 0 w 2590"/>
                <a:gd name="T7" fmla="*/ 184 h 184"/>
                <a:gd name="T8" fmla="*/ 0 60000 65536"/>
                <a:gd name="T9" fmla="*/ 0 60000 65536"/>
                <a:gd name="T10" fmla="*/ 0 60000 65536"/>
                <a:gd name="T11" fmla="*/ 0 60000 65536"/>
                <a:gd name="T12" fmla="*/ 0 w 2590"/>
                <a:gd name="T13" fmla="*/ 0 h 184"/>
                <a:gd name="T14" fmla="*/ 2590 w 2590"/>
                <a:gd name="T15" fmla="*/ 184 h 184"/>
              </a:gdLst>
              <a:ahLst/>
              <a:cxnLst>
                <a:cxn ang="T8">
                  <a:pos x="T0" y="T1"/>
                </a:cxn>
                <a:cxn ang="T9">
                  <a:pos x="T2" y="T3"/>
                </a:cxn>
                <a:cxn ang="T10">
                  <a:pos x="T4" y="T5"/>
                </a:cxn>
                <a:cxn ang="T11">
                  <a:pos x="T6" y="T7"/>
                </a:cxn>
              </a:cxnLst>
              <a:rect l="T12" t="T13" r="T14" b="T15"/>
              <a:pathLst>
                <a:path w="2590" h="184">
                  <a:moveTo>
                    <a:pt x="2590" y="0"/>
                  </a:moveTo>
                  <a:lnTo>
                    <a:pt x="2590" y="93"/>
                  </a:lnTo>
                  <a:lnTo>
                    <a:pt x="0" y="93"/>
                  </a:lnTo>
                  <a:lnTo>
                    <a:pt x="0" y="18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 name="AutoShape 22"/>
            <p:cNvSpPr>
              <a:spLocks noChangeArrowheads="1"/>
            </p:cNvSpPr>
            <p:nvPr/>
          </p:nvSpPr>
          <p:spPr bwMode="auto">
            <a:xfrm flipV="1">
              <a:off x="604966" y="3722301"/>
              <a:ext cx="87527" cy="116359"/>
            </a:xfrm>
            <a:prstGeom prst="triangle">
              <a:avLst>
                <a:gd name="adj" fmla="val 50000"/>
              </a:avLst>
            </a:prstGeom>
            <a:solidFill>
              <a:srgbClr val="000000"/>
            </a:solidFill>
            <a:ln w="19050" algn="ctr">
              <a:solidFill>
                <a:srgbClr val="000000"/>
              </a:solidFill>
              <a:miter lim="800000"/>
              <a:headEnd/>
              <a:tailEnd/>
            </a:ln>
          </p:spPr>
          <p:txBody>
            <a:bodyPr/>
            <a:lstStyle/>
            <a:p>
              <a:endParaRPr lang="ru-RU" sz="1600" b="1">
                <a:latin typeface="Times New Roman" pitchFamily="18" charset="0"/>
                <a:cs typeface="Times New Roman" pitchFamily="18" charset="0"/>
              </a:endParaRPr>
            </a:p>
          </p:txBody>
        </p:sp>
        <p:sp>
          <p:nvSpPr>
            <p:cNvPr id="127" name="Text Box 23"/>
            <p:cNvSpPr txBox="1">
              <a:spLocks noChangeArrowheads="1"/>
            </p:cNvSpPr>
            <p:nvPr/>
          </p:nvSpPr>
          <p:spPr bwMode="auto">
            <a:xfrm>
              <a:off x="1507009" y="3373223"/>
              <a:ext cx="678592" cy="3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b="1">
                  <a:latin typeface="Times New Roman" pitchFamily="18" charset="0"/>
                  <a:cs typeface="Times New Roman" pitchFamily="18" charset="0"/>
                </a:rPr>
                <a:t>17,4 V</a:t>
              </a:r>
            </a:p>
          </p:txBody>
        </p:sp>
        <p:cxnSp>
          <p:nvCxnSpPr>
            <p:cNvPr id="128" name="AutoShape 24"/>
            <p:cNvCxnSpPr>
              <a:cxnSpLocks noChangeShapeType="1"/>
            </p:cNvCxnSpPr>
            <p:nvPr/>
          </p:nvCxnSpPr>
          <p:spPr bwMode="auto">
            <a:xfrm>
              <a:off x="1135277" y="4219661"/>
              <a:ext cx="1050324" cy="103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29" name="AutoShape 25"/>
            <p:cNvCxnSpPr>
              <a:cxnSpLocks noChangeShapeType="1"/>
            </p:cNvCxnSpPr>
            <p:nvPr/>
          </p:nvCxnSpPr>
          <p:spPr bwMode="auto">
            <a:xfrm>
              <a:off x="1681034" y="4219661"/>
              <a:ext cx="2059" cy="29141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30" name="AutoShape 26"/>
            <p:cNvCxnSpPr>
              <a:cxnSpLocks noChangeShapeType="1"/>
            </p:cNvCxnSpPr>
            <p:nvPr/>
          </p:nvCxnSpPr>
          <p:spPr bwMode="auto">
            <a:xfrm>
              <a:off x="1547169" y="4507985"/>
              <a:ext cx="291414" cy="103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31" name="Oval 27"/>
            <p:cNvSpPr>
              <a:spLocks noChangeArrowheads="1"/>
            </p:cNvSpPr>
            <p:nvPr/>
          </p:nvSpPr>
          <p:spPr bwMode="auto">
            <a:xfrm>
              <a:off x="1652201" y="4191858"/>
              <a:ext cx="58695" cy="58695"/>
            </a:xfrm>
            <a:prstGeom prst="ellipse">
              <a:avLst/>
            </a:prstGeom>
            <a:solidFill>
              <a:srgbClr val="000000"/>
            </a:solidFill>
            <a:ln w="19050" algn="ctr">
              <a:solidFill>
                <a:srgbClr val="000000"/>
              </a:solidFill>
              <a:round/>
              <a:headEnd/>
              <a:tailEnd/>
            </a:ln>
          </p:spPr>
          <p:txBody>
            <a:bodyPr/>
            <a:lstStyle/>
            <a:p>
              <a:endParaRPr lang="ru-RU" sz="1600" b="1">
                <a:latin typeface="Times New Roman" pitchFamily="18" charset="0"/>
                <a:cs typeface="Times New Roman" pitchFamily="18" charset="0"/>
              </a:endParaRPr>
            </a:p>
          </p:txBody>
        </p:sp>
        <p:cxnSp>
          <p:nvCxnSpPr>
            <p:cNvPr id="132" name="AutoShape 28"/>
            <p:cNvCxnSpPr>
              <a:cxnSpLocks noChangeShapeType="1"/>
            </p:cNvCxnSpPr>
            <p:nvPr/>
          </p:nvCxnSpPr>
          <p:spPr bwMode="auto">
            <a:xfrm>
              <a:off x="1598655" y="4559472"/>
              <a:ext cx="175054" cy="103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33" name="AutoShape 29"/>
            <p:cNvCxnSpPr>
              <a:cxnSpLocks noChangeShapeType="1"/>
            </p:cNvCxnSpPr>
            <p:nvPr/>
          </p:nvCxnSpPr>
          <p:spPr bwMode="auto">
            <a:xfrm>
              <a:off x="1681034" y="4569769"/>
              <a:ext cx="2059" cy="17505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34" name="Text Box 30"/>
            <p:cNvSpPr txBox="1">
              <a:spLocks noChangeArrowheads="1"/>
            </p:cNvSpPr>
            <p:nvPr/>
          </p:nvSpPr>
          <p:spPr bwMode="auto">
            <a:xfrm>
              <a:off x="2185601" y="3859255"/>
              <a:ext cx="1132703" cy="741405"/>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1600" b="1" dirty="0">
                <a:latin typeface="Times New Roman" pitchFamily="18" charset="0"/>
                <a:cs typeface="Times New Roman" pitchFamily="18" charset="0"/>
              </a:endParaRPr>
            </a:p>
            <a:p>
              <a:pPr algn="ctr" eaLnBrk="1" hangingPunct="1"/>
              <a:r>
                <a:rPr lang="en-US" sz="1600" b="1" dirty="0" err="1">
                  <a:latin typeface="Times New Roman" pitchFamily="18" charset="0"/>
                  <a:cs typeface="Times New Roman" pitchFamily="18" charset="0"/>
                </a:rPr>
                <a:t>Controler</a:t>
              </a:r>
              <a:endParaRPr lang="en-US" sz="1600" b="1" dirty="0">
                <a:latin typeface="Times New Roman" pitchFamily="18" charset="0"/>
                <a:cs typeface="Times New Roman" pitchFamily="18" charset="0"/>
              </a:endParaRPr>
            </a:p>
          </p:txBody>
        </p:sp>
        <p:sp>
          <p:nvSpPr>
            <p:cNvPr id="135" name="Freeform 31"/>
            <p:cNvSpPr>
              <a:spLocks/>
            </p:cNvSpPr>
            <p:nvPr/>
          </p:nvSpPr>
          <p:spPr bwMode="auto">
            <a:xfrm flipH="1">
              <a:off x="3320364" y="4002388"/>
              <a:ext cx="939114" cy="233749"/>
            </a:xfrm>
            <a:custGeom>
              <a:avLst/>
              <a:gdLst>
                <a:gd name="T0" fmla="*/ 0 w 705"/>
                <a:gd name="T1" fmla="*/ 0 h 570"/>
                <a:gd name="T2" fmla="*/ 0 w 705"/>
                <a:gd name="T3" fmla="*/ 2 h 570"/>
                <a:gd name="T4" fmla="*/ 3304 w 705"/>
                <a:gd name="T5" fmla="*/ 2 h 570"/>
                <a:gd name="T6" fmla="*/ 0 60000 65536"/>
                <a:gd name="T7" fmla="*/ 0 60000 65536"/>
                <a:gd name="T8" fmla="*/ 0 60000 65536"/>
                <a:gd name="T9" fmla="*/ 0 w 705"/>
                <a:gd name="T10" fmla="*/ 0 h 570"/>
                <a:gd name="T11" fmla="*/ 705 w 705"/>
                <a:gd name="T12" fmla="*/ 570 h 570"/>
              </a:gdLst>
              <a:ahLst/>
              <a:cxnLst>
                <a:cxn ang="T6">
                  <a:pos x="T0" y="T1"/>
                </a:cxn>
                <a:cxn ang="T7">
                  <a:pos x="T2" y="T3"/>
                </a:cxn>
                <a:cxn ang="T8">
                  <a:pos x="T4" y="T5"/>
                </a:cxn>
              </a:cxnLst>
              <a:rect l="T9" t="T10" r="T11" b="T12"/>
              <a:pathLst>
                <a:path w="705" h="570">
                  <a:moveTo>
                    <a:pt x="0" y="0"/>
                  </a:moveTo>
                  <a:lnTo>
                    <a:pt x="0" y="570"/>
                  </a:lnTo>
                  <a:lnTo>
                    <a:pt x="705" y="5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36" name="AutoShape 32"/>
            <p:cNvCxnSpPr>
              <a:cxnSpLocks noChangeShapeType="1"/>
            </p:cNvCxnSpPr>
            <p:nvPr/>
          </p:nvCxnSpPr>
          <p:spPr bwMode="auto">
            <a:xfrm>
              <a:off x="4259477" y="3342331"/>
              <a:ext cx="2059" cy="49633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37" name="AutoShape 33"/>
            <p:cNvSpPr>
              <a:spLocks noChangeArrowheads="1"/>
            </p:cNvSpPr>
            <p:nvPr/>
          </p:nvSpPr>
          <p:spPr bwMode="auto">
            <a:xfrm>
              <a:off x="4215199" y="3318870"/>
              <a:ext cx="68968" cy="210872"/>
            </a:xfrm>
            <a:prstGeom prst="triangle">
              <a:avLst>
                <a:gd name="adj" fmla="val 50000"/>
              </a:avLst>
            </a:prstGeom>
            <a:solidFill>
              <a:srgbClr val="000000"/>
            </a:solidFill>
            <a:ln w="19050" algn="ctr">
              <a:solidFill>
                <a:srgbClr val="000000"/>
              </a:solidFill>
              <a:miter lim="800000"/>
              <a:headEnd/>
              <a:tailEnd/>
            </a:ln>
          </p:spPr>
          <p:txBody>
            <a:bodyPr/>
            <a:lstStyle/>
            <a:p>
              <a:endParaRPr lang="ru-RU" sz="1600" b="1">
                <a:latin typeface="Times New Roman" pitchFamily="18" charset="0"/>
                <a:cs typeface="Times New Roman" pitchFamily="18" charset="0"/>
              </a:endParaRPr>
            </a:p>
          </p:txBody>
        </p:sp>
        <p:sp>
          <p:nvSpPr>
            <p:cNvPr id="138" name="Line 34"/>
            <p:cNvSpPr>
              <a:spLocks noChangeShapeType="1"/>
            </p:cNvSpPr>
            <p:nvPr/>
          </p:nvSpPr>
          <p:spPr bwMode="auto">
            <a:xfrm flipH="1" flipV="1">
              <a:off x="4214301" y="3840720"/>
              <a:ext cx="36938" cy="17505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9" name="Text Box 41"/>
            <p:cNvSpPr txBox="1">
              <a:spLocks noChangeArrowheads="1"/>
            </p:cNvSpPr>
            <p:nvPr/>
          </p:nvSpPr>
          <p:spPr bwMode="auto">
            <a:xfrm>
              <a:off x="4307311" y="3766064"/>
              <a:ext cx="298622" cy="3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latin typeface="Times New Roman" pitchFamily="18" charset="0"/>
                  <a:cs typeface="Times New Roman" pitchFamily="18" charset="0"/>
                </a:rPr>
                <a:t>K</a:t>
              </a:r>
            </a:p>
          </p:txBody>
        </p:sp>
        <p:sp>
          <p:nvSpPr>
            <p:cNvPr id="140" name="Text Box 42"/>
            <p:cNvSpPr txBox="1">
              <a:spLocks noChangeArrowheads="1"/>
            </p:cNvSpPr>
            <p:nvPr/>
          </p:nvSpPr>
          <p:spPr bwMode="auto">
            <a:xfrm>
              <a:off x="1817988" y="4549174"/>
              <a:ext cx="298622" cy="3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latin typeface="Times New Roman" pitchFamily="18" charset="0"/>
                  <a:cs typeface="Times New Roman" pitchFamily="18" charset="0"/>
                </a:rPr>
                <a:t>B</a:t>
              </a:r>
            </a:p>
          </p:txBody>
        </p:sp>
        <p:sp>
          <p:nvSpPr>
            <p:cNvPr id="141" name="Text Box 48"/>
            <p:cNvSpPr txBox="1">
              <a:spLocks noChangeArrowheads="1"/>
            </p:cNvSpPr>
            <p:nvPr/>
          </p:nvSpPr>
          <p:spPr bwMode="auto">
            <a:xfrm>
              <a:off x="3351255" y="4021953"/>
              <a:ext cx="545757" cy="3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1600" b="1">
                  <a:latin typeface="Times New Roman" pitchFamily="18" charset="0"/>
                  <a:cs typeface="Times New Roman" pitchFamily="18" charset="0"/>
                </a:rPr>
                <a:t>24 V</a:t>
              </a:r>
            </a:p>
          </p:txBody>
        </p:sp>
        <p:grpSp>
          <p:nvGrpSpPr>
            <p:cNvPr id="142" name="Group 49"/>
            <p:cNvGrpSpPr>
              <a:grpSpLocks/>
            </p:cNvGrpSpPr>
            <p:nvPr/>
          </p:nvGrpSpPr>
          <p:grpSpPr bwMode="auto">
            <a:xfrm flipV="1">
              <a:off x="2462599" y="4613018"/>
              <a:ext cx="87527" cy="280086"/>
              <a:chOff x="3356" y="4047"/>
              <a:chExt cx="85" cy="272"/>
            </a:xfrm>
          </p:grpSpPr>
          <p:cxnSp>
            <p:nvCxnSpPr>
              <p:cNvPr id="149" name="AutoShape 50"/>
              <p:cNvCxnSpPr>
                <a:cxnSpLocks noChangeShapeType="1"/>
              </p:cNvCxnSpPr>
              <p:nvPr/>
            </p:nvCxnSpPr>
            <p:spPr bwMode="auto">
              <a:xfrm>
                <a:off x="3397" y="4047"/>
                <a:ext cx="2" cy="1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0" name="AutoShape 51"/>
              <p:cNvSpPr>
                <a:spLocks noChangeArrowheads="1"/>
              </p:cNvSpPr>
              <p:nvPr/>
            </p:nvSpPr>
            <p:spPr bwMode="auto">
              <a:xfrm flipV="1">
                <a:off x="3356" y="4206"/>
                <a:ext cx="85" cy="113"/>
              </a:xfrm>
              <a:prstGeom prst="triangle">
                <a:avLst>
                  <a:gd name="adj" fmla="val 50000"/>
                </a:avLst>
              </a:prstGeom>
              <a:solidFill>
                <a:srgbClr val="000000"/>
              </a:solidFill>
              <a:ln w="19050" algn="ctr">
                <a:solidFill>
                  <a:srgbClr val="000000"/>
                </a:solidFill>
                <a:miter lim="800000"/>
                <a:headEnd/>
                <a:tailEnd/>
              </a:ln>
            </p:spPr>
            <p:txBody>
              <a:bodyPr/>
              <a:lstStyle/>
              <a:p>
                <a:endParaRPr lang="ru-RU" sz="1600" b="1">
                  <a:latin typeface="Times New Roman" pitchFamily="18" charset="0"/>
                  <a:cs typeface="Times New Roman" pitchFamily="18" charset="0"/>
                </a:endParaRPr>
              </a:p>
            </p:txBody>
          </p:sp>
        </p:grpSp>
        <p:grpSp>
          <p:nvGrpSpPr>
            <p:cNvPr id="143" name="Group 52"/>
            <p:cNvGrpSpPr>
              <a:grpSpLocks/>
            </p:cNvGrpSpPr>
            <p:nvPr/>
          </p:nvGrpSpPr>
          <p:grpSpPr bwMode="auto">
            <a:xfrm flipV="1">
              <a:off x="2709734" y="4613018"/>
              <a:ext cx="87527" cy="280086"/>
              <a:chOff x="3356" y="4047"/>
              <a:chExt cx="85" cy="272"/>
            </a:xfrm>
          </p:grpSpPr>
          <p:cxnSp>
            <p:nvCxnSpPr>
              <p:cNvPr id="147" name="AutoShape 53"/>
              <p:cNvCxnSpPr>
                <a:cxnSpLocks noChangeShapeType="1"/>
              </p:cNvCxnSpPr>
              <p:nvPr/>
            </p:nvCxnSpPr>
            <p:spPr bwMode="auto">
              <a:xfrm>
                <a:off x="3397" y="4047"/>
                <a:ext cx="2" cy="1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 name="AutoShape 54"/>
              <p:cNvSpPr>
                <a:spLocks noChangeArrowheads="1"/>
              </p:cNvSpPr>
              <p:nvPr/>
            </p:nvSpPr>
            <p:spPr bwMode="auto">
              <a:xfrm flipV="1">
                <a:off x="3356" y="4206"/>
                <a:ext cx="85" cy="113"/>
              </a:xfrm>
              <a:prstGeom prst="triangle">
                <a:avLst>
                  <a:gd name="adj" fmla="val 50000"/>
                </a:avLst>
              </a:prstGeom>
              <a:solidFill>
                <a:srgbClr val="000000"/>
              </a:solidFill>
              <a:ln w="19050" algn="ctr">
                <a:solidFill>
                  <a:srgbClr val="000000"/>
                </a:solidFill>
                <a:miter lim="800000"/>
                <a:headEnd/>
                <a:tailEnd/>
              </a:ln>
            </p:spPr>
            <p:txBody>
              <a:bodyPr/>
              <a:lstStyle/>
              <a:p>
                <a:endParaRPr lang="ru-RU" sz="1600" b="1">
                  <a:latin typeface="Times New Roman" pitchFamily="18" charset="0"/>
                  <a:cs typeface="Times New Roman" pitchFamily="18" charset="0"/>
                </a:endParaRPr>
              </a:p>
            </p:txBody>
          </p:sp>
        </p:grpSp>
        <p:sp>
          <p:nvSpPr>
            <p:cNvPr id="144" name="Text Box 55"/>
            <p:cNvSpPr txBox="1">
              <a:spLocks noChangeArrowheads="1"/>
            </p:cNvSpPr>
            <p:nvPr/>
          </p:nvSpPr>
          <p:spPr bwMode="auto">
            <a:xfrm>
              <a:off x="2106312" y="4901342"/>
              <a:ext cx="1066800" cy="49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o-RO" sz="1600" b="1" dirty="0" smtClean="0">
                  <a:latin typeface="Times New Roman" pitchFamily="18" charset="0"/>
                  <a:cs typeface="Times New Roman" pitchFamily="18" charset="0"/>
                </a:rPr>
                <a:t>Sensors signal</a:t>
              </a:r>
              <a:endParaRPr lang="en-US" sz="1600" b="1" dirty="0">
                <a:latin typeface="Times New Roman" pitchFamily="18" charset="0"/>
                <a:cs typeface="Times New Roman" pitchFamily="18" charset="0"/>
              </a:endParaRPr>
            </a:p>
          </p:txBody>
        </p:sp>
        <p:sp>
          <p:nvSpPr>
            <p:cNvPr id="145" name="Text Box 56"/>
            <p:cNvSpPr txBox="1">
              <a:spLocks noChangeArrowheads="1"/>
            </p:cNvSpPr>
            <p:nvPr/>
          </p:nvSpPr>
          <p:spPr bwMode="auto">
            <a:xfrm>
              <a:off x="2295042" y="2584450"/>
              <a:ext cx="1674051" cy="5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o-RO" sz="1600" dirty="0" smtClean="0">
                  <a:effectLst>
                    <a:outerShdw blurRad="38100" dist="38100" dir="2700000" algn="tl">
                      <a:srgbClr val="000000">
                        <a:alpha val="43137"/>
                      </a:srgbClr>
                    </a:outerShdw>
                  </a:effectLst>
                  <a:latin typeface="Times New Roman" pitchFamily="18" charset="0"/>
                  <a:cs typeface="Times New Roman" pitchFamily="18" charset="0"/>
                </a:rPr>
                <a:t>P</a:t>
              </a:r>
              <a:r>
                <a:rPr lang="en-US" sz="1600" dirty="0" err="1" smtClean="0">
                  <a:effectLst>
                    <a:outerShdw blurRad="38100" dist="38100" dir="2700000" algn="tl">
                      <a:srgbClr val="000000">
                        <a:alpha val="43137"/>
                      </a:srgbClr>
                    </a:outerShdw>
                  </a:effectLst>
                  <a:latin typeface="Times New Roman" pitchFamily="18" charset="0"/>
                  <a:cs typeface="Times New Roman" pitchFamily="18" charset="0"/>
                </a:rPr>
                <a:t>hotovoltaic</a:t>
              </a:r>
              <a:r>
                <a:rPr lang="en-US"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a:effectLst>
                    <a:outerShdw blurRad="38100" dist="38100" dir="2700000" algn="tl">
                      <a:srgbClr val="000000">
                        <a:alpha val="43137"/>
                      </a:srgbClr>
                    </a:outerShdw>
                  </a:effectLst>
                  <a:latin typeface="Times New Roman" pitchFamily="18" charset="0"/>
                  <a:cs typeface="Times New Roman" pitchFamily="18" charset="0"/>
                </a:rPr>
                <a:t>panel</a:t>
              </a:r>
              <a:endParaRPr lang="en-US" sz="1600" b="1" dirty="0">
                <a:latin typeface="Times New Roman" pitchFamily="18" charset="0"/>
                <a:cs typeface="Times New Roman" pitchFamily="18" charset="0"/>
              </a:endParaRPr>
            </a:p>
          </p:txBody>
        </p:sp>
        <p:sp>
          <p:nvSpPr>
            <p:cNvPr id="146" name="Text Box 57"/>
            <p:cNvSpPr txBox="1">
              <a:spLocks noChangeArrowheads="1"/>
            </p:cNvSpPr>
            <p:nvPr/>
          </p:nvSpPr>
          <p:spPr bwMode="auto">
            <a:xfrm>
              <a:off x="4539564" y="2903666"/>
              <a:ext cx="1066800" cy="57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smtClean="0">
                  <a:latin typeface="Times New Roman" pitchFamily="18" charset="0"/>
                  <a:cs typeface="Times New Roman" pitchFamily="18" charset="0"/>
                </a:rPr>
                <a:t>LED</a:t>
              </a:r>
              <a:r>
                <a:rPr lang="ro-RO"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Lamp</a:t>
              </a:r>
              <a:endParaRPr lang="en-US" sz="16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9810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1043607" y="1556792"/>
            <a:ext cx="7128793" cy="1440160"/>
          </a:xfrm>
        </p:spPr>
        <p:txBody>
          <a:bodyPr>
            <a:noAutofit/>
          </a:bodyPr>
          <a:lstStyle/>
          <a:p>
            <a:pPr>
              <a:spcAft>
                <a:spcPts val="1000"/>
              </a:spcAft>
              <a:defRPr/>
            </a:pPr>
            <a:r>
              <a:rPr lang="en-US" sz="1400" dirty="0">
                <a:effectLst>
                  <a:outerShdw blurRad="38100" dist="38100" dir="2700000" algn="tl">
                    <a:srgbClr val="000000">
                      <a:alpha val="43137"/>
                    </a:srgbClr>
                  </a:outerShdw>
                </a:effectLst>
                <a:cs typeface="Times New Roman" pitchFamily="18" charset="0"/>
              </a:rPr>
              <a:t>Technical specifications of some batteries used to store solar energy</a:t>
            </a:r>
          </a:p>
          <a:p>
            <a:pPr marL="541338" indent="-276225">
              <a:spcAft>
                <a:spcPts val="1000"/>
              </a:spcAft>
              <a:buNone/>
              <a:defRPr/>
            </a:pPr>
            <a:r>
              <a:rPr lang="en-US" sz="1400" dirty="0">
                <a:effectLst>
                  <a:outerShdw blurRad="38100" dist="38100" dir="2700000" algn="tl">
                    <a:srgbClr val="000000">
                      <a:alpha val="43137"/>
                    </a:srgbClr>
                  </a:outerShdw>
                </a:effectLst>
                <a:cs typeface="Times New Roman" pitchFamily="18" charset="0"/>
              </a:rPr>
              <a:t>A) The life span of various types of gel batteries depending on the ambient temperature</a:t>
            </a:r>
            <a:endParaRPr lang="ro-RO" sz="1400" dirty="0">
              <a:effectLst>
                <a:outerShdw blurRad="38100" dist="38100" dir="2700000" algn="tl">
                  <a:srgbClr val="000000">
                    <a:alpha val="43137"/>
                  </a:srgbClr>
                </a:outerShdw>
              </a:effectLst>
              <a:cs typeface="Times New Roman" pitchFamily="18" charset="0"/>
            </a:endParaRPr>
          </a:p>
          <a:p>
            <a:pPr>
              <a:spcAft>
                <a:spcPts val="1000"/>
              </a:spcAft>
              <a:defRPr/>
            </a:pPr>
            <a:endParaRPr lang="ro-RO"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042" t="44861" r="33125" b="38611"/>
          <a:stretch/>
        </p:blipFill>
        <p:spPr bwMode="auto">
          <a:xfrm>
            <a:off x="1403648" y="2996952"/>
            <a:ext cx="603657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454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99591" y="1556792"/>
            <a:ext cx="7263309" cy="1152128"/>
          </a:xfrm>
        </p:spPr>
        <p:txBody>
          <a:bodyPr>
            <a:noAutofit/>
          </a:bodyPr>
          <a:lstStyle/>
          <a:p>
            <a:pPr marL="0" indent="0">
              <a:spcAft>
                <a:spcPts val="1000"/>
              </a:spcAft>
              <a:buNone/>
              <a:defRPr/>
            </a:pPr>
            <a:r>
              <a:rPr lang="en-US" sz="1400" dirty="0">
                <a:effectLst>
                  <a:outerShdw blurRad="38100" dist="38100" dir="2700000" algn="tl">
                    <a:srgbClr val="000000">
                      <a:alpha val="43137"/>
                    </a:srgbClr>
                  </a:outerShdw>
                </a:effectLst>
                <a:cs typeface="Times New Roman" pitchFamily="18" charset="0"/>
              </a:rPr>
              <a:t>Technical specifications of some batteries used to store solar energy</a:t>
            </a:r>
          </a:p>
          <a:p>
            <a:pPr marL="541338" indent="-360363">
              <a:spcAft>
                <a:spcPts val="1000"/>
              </a:spcAft>
              <a:defRPr/>
            </a:pPr>
            <a:r>
              <a:rPr lang="en-US" sz="1400" dirty="0">
                <a:effectLst>
                  <a:outerShdw blurRad="38100" dist="38100" dir="2700000" algn="tl">
                    <a:srgbClr val="000000">
                      <a:alpha val="43137"/>
                    </a:srgbClr>
                  </a:outerShdw>
                </a:effectLst>
                <a:cs typeface="Times New Roman" pitchFamily="18" charset="0"/>
              </a:rPr>
              <a:t>B) Number of cycles supported by different types of gel batteries depending on the discharge level</a:t>
            </a:r>
            <a:endParaRPr lang="ro-RO" sz="1400" dirty="0">
              <a:effectLst>
                <a:outerShdw blurRad="38100" dist="38100" dir="2700000" algn="tl">
                  <a:srgbClr val="000000">
                    <a:alpha val="43137"/>
                  </a:srgbClr>
                </a:outerShdw>
              </a:effectLst>
              <a:cs typeface="Times New Roman" pitchFamily="18" charset="0"/>
            </a:endParaRPr>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354" t="50129" r="30730" b="18750"/>
          <a:stretch/>
        </p:blipFill>
        <p:spPr bwMode="auto">
          <a:xfrm>
            <a:off x="1792705" y="2564904"/>
            <a:ext cx="538080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49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755576" y="1556792"/>
            <a:ext cx="7704856" cy="3312368"/>
          </a:xfrm>
        </p:spPr>
        <p:txBody>
          <a:bodyPr>
            <a:noAutofit/>
          </a:bodyPr>
          <a:lstStyle/>
          <a:p>
            <a:pPr algn="just">
              <a:spcAft>
                <a:spcPts val="1000"/>
              </a:spcAft>
              <a:defRPr/>
            </a:pPr>
            <a:r>
              <a:rPr lang="en-US" sz="1400" dirty="0"/>
              <a:t>Technical and economical analysis of an energy-led led lighting system produced by solar panels</a:t>
            </a:r>
          </a:p>
          <a:p>
            <a:pPr algn="just">
              <a:spcAft>
                <a:spcPts val="1000"/>
              </a:spcAft>
              <a:defRPr/>
            </a:pPr>
            <a:r>
              <a:rPr lang="en-US" sz="1400" dirty="0"/>
              <a:t>It has been attempted to replace existing luminaires equipped with classical lamps through LEDs. By replacing existing light sources with LED light sources that will provide higher levels of illumination than those of the present, more appropriate to the purpose and destination of the roadway, improved visual comfort.</a:t>
            </a:r>
          </a:p>
          <a:p>
            <a:pPr algn="just">
              <a:spcAft>
                <a:spcPts val="1000"/>
              </a:spcAft>
              <a:defRPr/>
            </a:pPr>
            <a:r>
              <a:rPr lang="en-US" sz="1400" dirty="0"/>
              <a:t>By using solar panels, it was intended to reduce the cost of electricity to zero.</a:t>
            </a:r>
          </a:p>
          <a:p>
            <a:pPr algn="just">
              <a:spcAft>
                <a:spcPts val="1000"/>
              </a:spcAft>
              <a:defRPr/>
            </a:pPr>
            <a:r>
              <a:rPr lang="en-US" sz="1400" dirty="0"/>
              <a:t>An analysis of indirect benefits and costs may take into account two aspects: reducing maintenance costs and reducing electricity consumption in public street lighting</a:t>
            </a:r>
            <a:r>
              <a:rPr lang="es-PE" sz="1400" dirty="0" smtClean="0"/>
              <a:t>.</a:t>
            </a:r>
            <a:endParaRPr lang="en-US" sz="1400" dirty="0" smtClean="0"/>
          </a:p>
          <a:p>
            <a:pPr algn="just">
              <a:spcAft>
                <a:spcPts val="1000"/>
              </a:spcAft>
              <a:defRPr/>
            </a:pPr>
            <a:endParaRPr lang="en-US" sz="1400" b="1" dirty="0"/>
          </a:p>
          <a:p>
            <a:pPr algn="just">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7360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27584" y="2204864"/>
            <a:ext cx="7632848" cy="3456385"/>
          </a:xfrm>
        </p:spPr>
        <p:txBody>
          <a:bodyPr>
            <a:noAutofit/>
          </a:bodyPr>
          <a:lstStyle/>
          <a:p>
            <a:pPr algn="just">
              <a:spcAft>
                <a:spcPts val="600"/>
              </a:spcAft>
            </a:pPr>
            <a:r>
              <a:rPr lang="en-US" sz="1400" dirty="0"/>
              <a:t>The object of the study - 6 localities belonging to the municipality of Resita: </a:t>
            </a:r>
            <a:r>
              <a:rPr lang="en-US" sz="1400" dirty="0" err="1"/>
              <a:t>Câlnic</a:t>
            </a:r>
            <a:r>
              <a:rPr lang="en-US" sz="1400" dirty="0"/>
              <a:t>, </a:t>
            </a:r>
            <a:r>
              <a:rPr lang="en-US" sz="1400" dirty="0" err="1"/>
              <a:t>Ţerova</a:t>
            </a:r>
            <a:r>
              <a:rPr lang="en-US" sz="1400" dirty="0"/>
              <a:t>, Doman, </a:t>
            </a:r>
            <a:r>
              <a:rPr lang="en-US" sz="1400" dirty="0" err="1"/>
              <a:t>Secu</a:t>
            </a:r>
            <a:r>
              <a:rPr lang="en-US" sz="1400" dirty="0"/>
              <a:t>, Furnaces and </a:t>
            </a:r>
            <a:r>
              <a:rPr lang="en-US" sz="1400" dirty="0" err="1"/>
              <a:t>Moniom</a:t>
            </a:r>
            <a:r>
              <a:rPr lang="en-US" sz="1400" dirty="0"/>
              <a:t>.</a:t>
            </a:r>
          </a:p>
          <a:p>
            <a:pPr algn="just">
              <a:spcAft>
                <a:spcPts val="600"/>
              </a:spcAft>
            </a:pPr>
            <a:r>
              <a:rPr lang="en-US" sz="1400" dirty="0"/>
              <a:t>This study aimed at upgrading the street public lighting system where the existing lighting is deficient and degraded to a great extent (the last major modernization of the lighting system took place in 2006 when generating the lighting with sodium vapor lamps).</a:t>
            </a:r>
          </a:p>
          <a:p>
            <a:pPr algn="just">
              <a:spcAft>
                <a:spcPts val="600"/>
              </a:spcAft>
            </a:pPr>
            <a:r>
              <a:rPr lang="en-US" sz="1400" dirty="0"/>
              <a:t>In general, the lighting requirements imposed by the SR 13433 standard were not ensured, and the energy consumption is a determinant performance criterion, having a negative effect on the community budget (most of the areas close to </a:t>
            </a:r>
            <a:r>
              <a:rPr lang="en-US" sz="1400" dirty="0" err="1"/>
              <a:t>Reşiţa</a:t>
            </a:r>
            <a:r>
              <a:rPr lang="en-US" sz="1400" dirty="0"/>
              <a:t>).</a:t>
            </a:r>
            <a:endParaRPr lang="en-US" sz="1400" dirty="0"/>
          </a:p>
          <a:p>
            <a:pPr marL="0" indent="0" algn="l">
              <a:buNone/>
            </a:pPr>
            <a:endParaRPr lang="it-IT" sz="1800" dirty="0" smtClean="0"/>
          </a:p>
          <a:p>
            <a:pPr algn="l"/>
            <a:endParaRPr lang="it-IT" sz="1800" dirty="0" smtClean="0"/>
          </a:p>
          <a:p>
            <a:pPr algn="l"/>
            <a:endParaRPr lang="en-US" sz="1800"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12" t="42578" r="34258" b="44531"/>
          <a:stretch/>
        </p:blipFill>
        <p:spPr bwMode="auto">
          <a:xfrm>
            <a:off x="683568" y="5944179"/>
            <a:ext cx="2088232" cy="5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idx="4294967295"/>
          </p:nvPr>
        </p:nvSpPr>
        <p:spPr>
          <a:xfrm>
            <a:off x="683568" y="545169"/>
            <a:ext cx="7776864" cy="1051560"/>
          </a:xfrm>
        </p:spPr>
        <p:txBody>
          <a:bodyPr>
            <a:noAutofit/>
          </a:bodyPr>
          <a:lstStyle/>
          <a:p>
            <a:pPr algn="ctr"/>
            <a:r>
              <a:rPr lang="en-US" sz="1400" dirty="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41534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99592" y="1556792"/>
            <a:ext cx="7488832" cy="3744416"/>
          </a:xfrm>
        </p:spPr>
        <p:txBody>
          <a:bodyPr>
            <a:noAutofit/>
          </a:bodyPr>
          <a:lstStyle/>
          <a:p>
            <a:pPr>
              <a:spcAft>
                <a:spcPts val="1000"/>
              </a:spcAft>
              <a:defRPr/>
            </a:pPr>
            <a:r>
              <a:rPr lang="en-US" sz="1400" dirty="0">
                <a:effectLst>
                  <a:outerShdw blurRad="38100" dist="38100" dir="2700000" algn="tl">
                    <a:srgbClr val="000000">
                      <a:alpha val="43137"/>
                    </a:srgbClr>
                  </a:outerShdw>
                </a:effectLst>
                <a:cs typeface="Times New Roman" pitchFamily="18" charset="0"/>
              </a:rPr>
              <a:t>Technical and economical analysis of an energy-led led lighting system produced by solar panels</a:t>
            </a:r>
          </a:p>
          <a:p>
            <a:pPr>
              <a:spcAft>
                <a:spcPts val="1000"/>
              </a:spcAft>
              <a:defRPr/>
            </a:pPr>
            <a:r>
              <a:rPr lang="en-US" sz="1400" dirty="0">
                <a:effectLst>
                  <a:outerShdw blurRad="38100" dist="38100" dir="2700000" algn="tl">
                    <a:srgbClr val="000000">
                      <a:alpha val="43137"/>
                    </a:srgbClr>
                  </a:outerShdw>
                </a:effectLst>
                <a:cs typeface="Times New Roman" pitchFamily="18" charset="0"/>
              </a:rPr>
              <a:t>The materialization of the proposed solution for the modernization of the lighting system involves the execution of the following categories of works:</a:t>
            </a:r>
          </a:p>
          <a:p>
            <a:pPr>
              <a:spcAft>
                <a:spcPts val="1000"/>
              </a:spcAft>
              <a:defRPr/>
            </a:pPr>
            <a:r>
              <a:rPr lang="en-US" sz="1400" dirty="0">
                <a:effectLst>
                  <a:outerShdw blurRad="38100" dist="38100" dir="2700000" algn="tl">
                    <a:srgbClr val="000000">
                      <a:alpha val="43137"/>
                    </a:srgbClr>
                  </a:outerShdw>
                </a:effectLst>
                <a:cs typeface="Times New Roman" pitchFamily="18" charset="0"/>
              </a:rPr>
              <a:t>Replacement of existing street lighting with new, modular, LED, 40-60W, depending on the class of illumination adopted according to SR13433 / 99</a:t>
            </a:r>
          </a:p>
          <a:p>
            <a:pPr>
              <a:spcAft>
                <a:spcPts val="1000"/>
              </a:spcAft>
              <a:defRPr/>
            </a:pPr>
            <a:r>
              <a:rPr lang="en-US" sz="1400" dirty="0">
                <a:effectLst>
                  <a:outerShdw blurRad="38100" dist="38100" dir="2700000" algn="tl">
                    <a:srgbClr val="000000">
                      <a:alpha val="43137"/>
                    </a:srgbClr>
                  </a:outerShdw>
                </a:effectLst>
                <a:cs typeface="Times New Roman" pitchFamily="18" charset="0"/>
              </a:rPr>
              <a:t> Giving up electricity from the public system</a:t>
            </a:r>
          </a:p>
          <a:p>
            <a:pPr>
              <a:spcAft>
                <a:spcPts val="1000"/>
              </a:spcAft>
              <a:defRPr/>
            </a:pPr>
            <a:r>
              <a:rPr lang="en-US" sz="1400" dirty="0">
                <a:effectLst>
                  <a:outerShdw blurRad="38100" dist="38100" dir="2700000" algn="tl">
                    <a:srgbClr val="000000">
                      <a:alpha val="43137"/>
                    </a:srgbClr>
                  </a:outerShdw>
                </a:effectLst>
                <a:cs typeface="Times New Roman" pitchFamily="18" charset="0"/>
              </a:rPr>
              <a:t>Installation of 60-90-120W Solar Panel Systems with local power storage and its subsequent use at night when supplying the LED lighting body</a:t>
            </a:r>
            <a:endParaRPr lang="en-US" sz="1400" dirty="0" smtClean="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671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812" t="42578" r="34258" b="44531"/>
          <a:stretch/>
        </p:blipFill>
        <p:spPr bwMode="auto">
          <a:xfrm>
            <a:off x="5796136" y="908720"/>
            <a:ext cx="2366764" cy="56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827584" y="1556792"/>
            <a:ext cx="7632848" cy="4248472"/>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just">
              <a:spcAft>
                <a:spcPts val="1000"/>
              </a:spcAft>
              <a:buNone/>
              <a:defRPr/>
            </a:pPr>
            <a:r>
              <a:rPr lang="en-US" sz="1400" dirty="0" smtClean="0">
                <a:effectLst>
                  <a:outerShdw blurRad="38100" dist="38100" dir="2700000" algn="tl">
                    <a:srgbClr val="000000">
                      <a:alpha val="43137"/>
                    </a:srgbClr>
                  </a:outerShdw>
                </a:effectLst>
                <a:cs typeface="Times New Roman" pitchFamily="18" charset="0"/>
              </a:rPr>
              <a:t>Technical and economical analysis of an energy-led led lighting system produced by solar panels</a:t>
            </a:r>
          </a:p>
          <a:p>
            <a:pPr marL="0" indent="0" algn="just">
              <a:spcAft>
                <a:spcPts val="1000"/>
              </a:spcAft>
              <a:buNone/>
              <a:defRPr/>
            </a:pPr>
            <a:r>
              <a:rPr lang="en-US" sz="1400" dirty="0" smtClean="0">
                <a:effectLst>
                  <a:outerShdw blurRad="38100" dist="38100" dir="2700000" algn="tl">
                    <a:srgbClr val="000000">
                      <a:alpha val="43137"/>
                    </a:srgbClr>
                  </a:outerShdw>
                </a:effectLst>
                <a:cs typeface="Times New Roman" pitchFamily="18" charset="0"/>
              </a:rPr>
              <a:t>The economic analysis was considered for the classic system:</a:t>
            </a:r>
          </a:p>
          <a:p>
            <a:pPr algn="just">
              <a:spcAft>
                <a:spcPts val="1000"/>
              </a:spcAft>
              <a:defRPr/>
            </a:pPr>
            <a:r>
              <a:rPr lang="en-US" sz="1400" dirty="0" smtClean="0">
                <a:effectLst>
                  <a:outerShdw blurRad="38100" dist="38100" dir="2700000" algn="tl">
                    <a:srgbClr val="000000">
                      <a:alpha val="43137"/>
                    </a:srgbClr>
                  </a:outerShdw>
                </a:effectLst>
                <a:cs typeface="Times New Roman" pitchFamily="18" charset="0"/>
              </a:rPr>
              <a:t>Periodic replacement of lamps, which at present according to field studies are economic, of relatively low power, whose lifetime is about one year;</a:t>
            </a:r>
          </a:p>
          <a:p>
            <a:pPr algn="just">
              <a:spcAft>
                <a:spcPts val="1000"/>
              </a:spcAft>
              <a:defRPr/>
            </a:pPr>
            <a:r>
              <a:rPr lang="en-US" sz="1400" dirty="0" smtClean="0">
                <a:effectLst>
                  <a:outerShdw blurRad="38100" dist="38100" dir="2700000" algn="tl">
                    <a:srgbClr val="000000">
                      <a:alpha val="43137"/>
                    </a:srgbClr>
                  </a:outerShdw>
                </a:effectLst>
                <a:cs typeface="Times New Roman" pitchFamily="18" charset="0"/>
              </a:rPr>
              <a:t>An annual revision of the entire lighting system.</a:t>
            </a:r>
          </a:p>
          <a:p>
            <a:pPr marL="0" indent="0" algn="just">
              <a:spcAft>
                <a:spcPts val="1000"/>
              </a:spcAft>
              <a:buNone/>
              <a:defRPr/>
            </a:pPr>
            <a:r>
              <a:rPr lang="en-US" sz="1400" dirty="0" smtClean="0">
                <a:effectLst>
                  <a:outerShdw blurRad="38100" dist="38100" dir="2700000" algn="tl">
                    <a:srgbClr val="000000">
                      <a:alpha val="43137"/>
                    </a:srgbClr>
                  </a:outerShdw>
                </a:effectLst>
                <a:cs typeface="Times New Roman" pitchFamily="18" charset="0"/>
              </a:rPr>
              <a:t>For the upgraded system, according to the working parameters of the electrical energy storage elements, it was considered:</a:t>
            </a:r>
          </a:p>
          <a:p>
            <a:pPr algn="just">
              <a:spcAft>
                <a:spcPts val="1000"/>
              </a:spcAft>
              <a:defRPr/>
            </a:pPr>
            <a:r>
              <a:rPr lang="en-US" sz="1400" dirty="0" smtClean="0">
                <a:effectLst>
                  <a:outerShdw blurRad="38100" dist="38100" dir="2700000" algn="tl">
                    <a:srgbClr val="000000">
                      <a:alpha val="43137"/>
                    </a:srgbClr>
                  </a:outerShdw>
                </a:effectLst>
                <a:cs typeface="Times New Roman" pitchFamily="18" charset="0"/>
              </a:rPr>
              <a:t>Replacing batteries every four years</a:t>
            </a:r>
          </a:p>
          <a:p>
            <a:pPr algn="just">
              <a:spcAft>
                <a:spcPts val="1000"/>
              </a:spcAft>
              <a:defRPr/>
            </a:pPr>
            <a:r>
              <a:rPr lang="en-US" sz="1400" dirty="0" smtClean="0">
                <a:effectLst>
                  <a:outerShdw blurRad="38100" dist="38100" dir="2700000" algn="tl">
                    <a:srgbClr val="000000">
                      <a:alpha val="43137"/>
                    </a:srgbClr>
                  </a:outerShdw>
                </a:effectLst>
                <a:cs typeface="Times New Roman" pitchFamily="18" charset="0"/>
              </a:rPr>
              <a:t>A periodic replacement / maintenance of the load module every five years, and</a:t>
            </a:r>
          </a:p>
          <a:p>
            <a:pPr algn="just">
              <a:spcAft>
                <a:spcPts val="1000"/>
              </a:spcAft>
              <a:defRPr/>
            </a:pPr>
            <a:r>
              <a:rPr lang="en-US" sz="1400" dirty="0" smtClean="0">
                <a:effectLst>
                  <a:outerShdw blurRad="38100" dist="38100" dir="2700000" algn="tl">
                    <a:srgbClr val="000000">
                      <a:alpha val="43137"/>
                    </a:srgbClr>
                  </a:outerShdw>
                </a:effectLst>
                <a:cs typeface="Times New Roman" pitchFamily="18" charset="0"/>
              </a:rPr>
              <a:t>An annual revision of the entire lighting system.</a:t>
            </a:r>
            <a:endParaRPr lang="en-US" sz="1400" dirty="0" smtClean="0"/>
          </a:p>
          <a:p>
            <a:pPr>
              <a:spcAft>
                <a:spcPts val="1000"/>
              </a:spcAft>
              <a:defRPr/>
            </a:pPr>
            <a:endParaRPr lang="ro-RO" sz="1400" dirty="0"/>
          </a:p>
        </p:txBody>
      </p:sp>
    </p:spTree>
    <p:extLst>
      <p:ext uri="{BB962C8B-B14F-4D97-AF65-F5344CB8AC3E}">
        <p14:creationId xmlns:p14="http://schemas.microsoft.com/office/powerpoint/2010/main" val="3048833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755576" y="1412776"/>
            <a:ext cx="7704856" cy="425237"/>
          </a:xfrm>
        </p:spPr>
        <p:txBody>
          <a:bodyPr>
            <a:noAutofit/>
          </a:bodyPr>
          <a:lstStyle/>
          <a:p>
            <a:pPr>
              <a:spcAft>
                <a:spcPts val="1000"/>
              </a:spcAft>
              <a:defRPr/>
            </a:pPr>
            <a:r>
              <a:rPr lang="en-US" sz="1400" dirty="0">
                <a:effectLst>
                  <a:outerShdw blurRad="38100" dist="38100" dir="2700000" algn="tl">
                    <a:srgbClr val="000000">
                      <a:alpha val="43137"/>
                    </a:srgbClr>
                  </a:outerShdw>
                </a:effectLst>
                <a:cs typeface="Times New Roman" pitchFamily="18" charset="0"/>
              </a:rPr>
              <a:t>Technical and economical analysis of an energy-led led lighting system produced by solar panels</a:t>
            </a:r>
            <a:endParaRPr lang="en-US" sz="1400"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1" name="Object 10"/>
          <p:cNvGraphicFramePr>
            <a:graphicFrameLocks noChangeAspect="1"/>
          </p:cNvGraphicFramePr>
          <p:nvPr>
            <p:extLst>
              <p:ext uri="{D42A27DB-BD31-4B8C-83A1-F6EECF244321}">
                <p14:modId xmlns:p14="http://schemas.microsoft.com/office/powerpoint/2010/main" val="1571182639"/>
              </p:ext>
            </p:extLst>
          </p:nvPr>
        </p:nvGraphicFramePr>
        <p:xfrm>
          <a:off x="1117059" y="2060848"/>
          <a:ext cx="6912768" cy="3888432"/>
        </p:xfrm>
        <a:graphic>
          <a:graphicData uri="http://schemas.openxmlformats.org/presentationml/2006/ole">
            <mc:AlternateContent xmlns:mc="http://schemas.openxmlformats.org/markup-compatibility/2006">
              <mc:Choice xmlns:v="urn:schemas-microsoft-com:vml" Requires="v">
                <p:oleObj spid="_x0000_s1029" name="Document" r:id="rId5" imgW="5761150" imgH="5090223" progId="Word.Document.12">
                  <p:embed/>
                </p:oleObj>
              </mc:Choice>
              <mc:Fallback>
                <p:oleObj name="Document" r:id="rId5" imgW="5761150" imgH="5090223" progId="Word.Document.12">
                  <p:embed/>
                  <p:pic>
                    <p:nvPicPr>
                      <p:cNvPr id="0" name=""/>
                      <p:cNvPicPr/>
                      <p:nvPr/>
                    </p:nvPicPr>
                    <p:blipFill>
                      <a:blip r:embed="rId6"/>
                      <a:stretch>
                        <a:fillRect/>
                      </a:stretch>
                    </p:blipFill>
                    <p:spPr>
                      <a:xfrm>
                        <a:off x="1117059" y="2060848"/>
                        <a:ext cx="6912768" cy="3888432"/>
                      </a:xfrm>
                      <a:prstGeom prst="rect">
                        <a:avLst/>
                      </a:prstGeom>
                    </p:spPr>
                  </p:pic>
                </p:oleObj>
              </mc:Fallback>
            </mc:AlternateContent>
          </a:graphicData>
        </a:graphic>
      </p:graphicFrame>
    </p:spTree>
    <p:extLst>
      <p:ext uri="{BB962C8B-B14F-4D97-AF65-F5344CB8AC3E}">
        <p14:creationId xmlns:p14="http://schemas.microsoft.com/office/powerpoint/2010/main" val="158113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971600" y="1556792"/>
            <a:ext cx="7315276" cy="695540"/>
          </a:xfrm>
        </p:spPr>
        <p:txBody>
          <a:bodyPr>
            <a:noAutofit/>
          </a:bodyPr>
          <a:lstStyle/>
          <a:p>
            <a:pPr marL="0" indent="0">
              <a:spcAft>
                <a:spcPts val="1000"/>
              </a:spcAft>
              <a:buNone/>
              <a:defRPr/>
            </a:pPr>
            <a:r>
              <a:rPr lang="en-US" sz="1400" dirty="0">
                <a:effectLst>
                  <a:outerShdw blurRad="38100" dist="38100" dir="2700000" algn="tl">
                    <a:srgbClr val="000000">
                      <a:alpha val="43137"/>
                    </a:srgbClr>
                  </a:outerShdw>
                </a:effectLst>
                <a:cs typeface="Times New Roman" pitchFamily="18" charset="0"/>
              </a:rPr>
              <a:t>Technical and economic analysis of an energy-led led lighting system produced by solar panels</a:t>
            </a:r>
            <a:endParaRPr lang="en-US" sz="1400"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1" name="Object 10"/>
          <p:cNvGraphicFramePr>
            <a:graphicFrameLocks noChangeAspect="1"/>
          </p:cNvGraphicFramePr>
          <p:nvPr>
            <p:extLst>
              <p:ext uri="{D42A27DB-BD31-4B8C-83A1-F6EECF244321}">
                <p14:modId xmlns:p14="http://schemas.microsoft.com/office/powerpoint/2010/main" val="1438207831"/>
              </p:ext>
            </p:extLst>
          </p:nvPr>
        </p:nvGraphicFramePr>
        <p:xfrm>
          <a:off x="1014068" y="2252332"/>
          <a:ext cx="7272808" cy="3722687"/>
        </p:xfrm>
        <a:graphic>
          <a:graphicData uri="http://schemas.openxmlformats.org/presentationml/2006/ole">
            <mc:AlternateContent xmlns:mc="http://schemas.openxmlformats.org/markup-compatibility/2006">
              <mc:Choice xmlns:v="urn:schemas-microsoft-com:vml" Requires="v">
                <p:oleObj spid="_x0000_s2052" name="Document" r:id="rId5" imgW="5761150" imgH="3722894" progId="Word.Document.12">
                  <p:embed/>
                </p:oleObj>
              </mc:Choice>
              <mc:Fallback>
                <p:oleObj name="Document" r:id="rId5" imgW="5761150" imgH="3722894" progId="Word.Document.12">
                  <p:embed/>
                  <p:pic>
                    <p:nvPicPr>
                      <p:cNvPr id="0" name=""/>
                      <p:cNvPicPr/>
                      <p:nvPr/>
                    </p:nvPicPr>
                    <p:blipFill>
                      <a:blip r:embed="rId6"/>
                      <a:stretch>
                        <a:fillRect/>
                      </a:stretch>
                    </p:blipFill>
                    <p:spPr>
                      <a:xfrm>
                        <a:off x="1014068" y="2252332"/>
                        <a:ext cx="7272808" cy="3722687"/>
                      </a:xfrm>
                      <a:prstGeom prst="rect">
                        <a:avLst/>
                      </a:prstGeom>
                    </p:spPr>
                  </p:pic>
                </p:oleObj>
              </mc:Fallback>
            </mc:AlternateContent>
          </a:graphicData>
        </a:graphic>
      </p:graphicFrame>
    </p:spTree>
    <p:extLst>
      <p:ext uri="{BB962C8B-B14F-4D97-AF65-F5344CB8AC3E}">
        <p14:creationId xmlns:p14="http://schemas.microsoft.com/office/powerpoint/2010/main" val="1181358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971600" y="1556792"/>
            <a:ext cx="7272808" cy="772021"/>
          </a:xfrm>
        </p:spPr>
        <p:txBody>
          <a:bodyPr>
            <a:noAutofit/>
          </a:bodyPr>
          <a:lstStyle/>
          <a:p>
            <a:pPr marL="0" indent="0">
              <a:spcAft>
                <a:spcPts val="1000"/>
              </a:spcAft>
              <a:buNone/>
              <a:defRPr/>
            </a:pPr>
            <a:r>
              <a:rPr lang="en-US" sz="1400" b="1" dirty="0">
                <a:effectLst>
                  <a:outerShdw blurRad="38100" dist="38100" dir="2700000" algn="tl">
                    <a:srgbClr val="000000">
                      <a:alpha val="43137"/>
                    </a:srgbClr>
                  </a:outerShdw>
                </a:effectLst>
                <a:cs typeface="Times New Roman" pitchFamily="18" charset="0"/>
              </a:rPr>
              <a:t>Technical and economic analysis of an energy-led led lighting system produced by solar panels</a:t>
            </a:r>
            <a:endParaRPr lang="en-US" sz="1400" b="1"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4089138216"/>
              </p:ext>
            </p:extLst>
          </p:nvPr>
        </p:nvGraphicFramePr>
        <p:xfrm>
          <a:off x="1043608" y="2328813"/>
          <a:ext cx="7200800" cy="3613150"/>
        </p:xfrm>
        <a:graphic>
          <a:graphicData uri="http://schemas.openxmlformats.org/presentationml/2006/ole">
            <mc:AlternateContent xmlns:mc="http://schemas.openxmlformats.org/markup-compatibility/2006">
              <mc:Choice xmlns:v="urn:schemas-microsoft-com:vml" Requires="v">
                <p:oleObj spid="_x0000_s3076" name="Document" r:id="rId5" imgW="5761150" imgH="3613090" progId="Word.Document.12">
                  <p:embed/>
                </p:oleObj>
              </mc:Choice>
              <mc:Fallback>
                <p:oleObj name="Document" r:id="rId5" imgW="5761150" imgH="3613090" progId="Word.Document.12">
                  <p:embed/>
                  <p:pic>
                    <p:nvPicPr>
                      <p:cNvPr id="0" name=""/>
                      <p:cNvPicPr/>
                      <p:nvPr/>
                    </p:nvPicPr>
                    <p:blipFill>
                      <a:blip r:embed="rId6"/>
                      <a:stretch>
                        <a:fillRect/>
                      </a:stretch>
                    </p:blipFill>
                    <p:spPr>
                      <a:xfrm>
                        <a:off x="1043608" y="2328813"/>
                        <a:ext cx="7200800" cy="3613150"/>
                      </a:xfrm>
                      <a:prstGeom prst="rect">
                        <a:avLst/>
                      </a:prstGeom>
                    </p:spPr>
                  </p:pic>
                </p:oleObj>
              </mc:Fallback>
            </mc:AlternateContent>
          </a:graphicData>
        </a:graphic>
      </p:graphicFrame>
    </p:spTree>
    <p:extLst>
      <p:ext uri="{BB962C8B-B14F-4D97-AF65-F5344CB8AC3E}">
        <p14:creationId xmlns:p14="http://schemas.microsoft.com/office/powerpoint/2010/main" val="3864115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219675" y="1556792"/>
            <a:ext cx="8528789" cy="5157192"/>
          </a:xfrm>
        </p:spPr>
        <p:txBody>
          <a:bodyPr>
            <a:noAutofit/>
          </a:bodyPr>
          <a:lstStyle/>
          <a:p>
            <a:pPr>
              <a:spcAft>
                <a:spcPts val="1000"/>
              </a:spcAft>
              <a:defRPr/>
            </a:pPr>
            <a:endParaRPr lang="en-US" sz="1400" b="1"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1" name="Object 10"/>
          <p:cNvGraphicFramePr>
            <a:graphicFrameLocks noChangeAspect="1"/>
          </p:cNvGraphicFramePr>
          <p:nvPr>
            <p:extLst>
              <p:ext uri="{D42A27DB-BD31-4B8C-83A1-F6EECF244321}">
                <p14:modId xmlns:p14="http://schemas.microsoft.com/office/powerpoint/2010/main" val="3840569578"/>
              </p:ext>
            </p:extLst>
          </p:nvPr>
        </p:nvGraphicFramePr>
        <p:xfrm>
          <a:off x="1115616" y="1919114"/>
          <a:ext cx="7398916" cy="3973842"/>
        </p:xfrm>
        <a:graphic>
          <a:graphicData uri="http://schemas.openxmlformats.org/presentationml/2006/ole">
            <mc:AlternateContent xmlns:mc="http://schemas.openxmlformats.org/markup-compatibility/2006">
              <mc:Choice xmlns:v="urn:schemas-microsoft-com:vml" Requires="v">
                <p:oleObj spid="_x0000_s4100" name="Document" r:id="rId6" imgW="8892679" imgH="5592297" progId="Word.Document.12">
                  <p:embed/>
                </p:oleObj>
              </mc:Choice>
              <mc:Fallback>
                <p:oleObj name="Document" r:id="rId6" imgW="8892679" imgH="5592297" progId="Word.Document.12">
                  <p:embed/>
                  <p:pic>
                    <p:nvPicPr>
                      <p:cNvPr id="0" name=""/>
                      <p:cNvPicPr/>
                      <p:nvPr/>
                    </p:nvPicPr>
                    <p:blipFill>
                      <a:blip r:embed="rId7"/>
                      <a:stretch>
                        <a:fillRect/>
                      </a:stretch>
                    </p:blipFill>
                    <p:spPr>
                      <a:xfrm>
                        <a:off x="1115616" y="1919114"/>
                        <a:ext cx="7398916" cy="3973842"/>
                      </a:xfrm>
                      <a:prstGeom prst="rect">
                        <a:avLst/>
                      </a:prstGeom>
                    </p:spPr>
                  </p:pic>
                </p:oleObj>
              </mc:Fallback>
            </mc:AlternateContent>
          </a:graphicData>
        </a:graphic>
      </p:graphicFrame>
      <p:sp>
        <p:nvSpPr>
          <p:cNvPr id="12" name="Rectangle 11"/>
          <p:cNvSpPr/>
          <p:nvPr/>
        </p:nvSpPr>
        <p:spPr>
          <a:xfrm>
            <a:off x="1115616" y="1395894"/>
            <a:ext cx="7488832" cy="523220"/>
          </a:xfrm>
          <a:prstGeom prst="rect">
            <a:avLst/>
          </a:prstGeom>
        </p:spPr>
        <p:txBody>
          <a:bodyPr wrap="square">
            <a:spAutoFit/>
          </a:bodyPr>
          <a:lstStyle/>
          <a:p>
            <a:r>
              <a:rPr lang="en-US" sz="1400" dirty="0"/>
              <a:t>Technical and economic analysis of an energy-led led lighting system produced by solar panels</a:t>
            </a:r>
            <a:endParaRPr lang="ro-RO" sz="1400" dirty="0"/>
          </a:p>
        </p:txBody>
      </p:sp>
    </p:spTree>
    <p:extLst>
      <p:ext uri="{BB962C8B-B14F-4D97-AF65-F5344CB8AC3E}">
        <p14:creationId xmlns:p14="http://schemas.microsoft.com/office/powerpoint/2010/main" val="3470241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29027" y="1367113"/>
            <a:ext cx="7488832" cy="654050"/>
          </a:xfrm>
        </p:spPr>
        <p:txBody>
          <a:bodyPr>
            <a:noAutofit/>
          </a:bodyPr>
          <a:lstStyle/>
          <a:p>
            <a:pPr marL="0" indent="0">
              <a:spcAft>
                <a:spcPts val="1000"/>
              </a:spcAft>
              <a:buNone/>
              <a:defRPr/>
            </a:pPr>
            <a:r>
              <a:rPr lang="en-US" sz="1400" dirty="0">
                <a:effectLst>
                  <a:outerShdw blurRad="38100" dist="38100" dir="2700000" algn="tl">
                    <a:srgbClr val="000000">
                      <a:alpha val="43137"/>
                    </a:srgbClr>
                  </a:outerShdw>
                </a:effectLst>
                <a:cs typeface="Times New Roman" pitchFamily="18" charset="0"/>
              </a:rPr>
              <a:t>Technical and economic analysis of an energy-led led lighting system produced by solar panels</a:t>
            </a:r>
            <a:endParaRPr lang="en-US" sz="1400"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1796739015"/>
              </p:ext>
            </p:extLst>
          </p:nvPr>
        </p:nvGraphicFramePr>
        <p:xfrm>
          <a:off x="539552" y="2210842"/>
          <a:ext cx="8407028" cy="3849092"/>
        </p:xfrm>
        <a:graphic>
          <a:graphicData uri="http://schemas.openxmlformats.org/presentationml/2006/ole">
            <mc:AlternateContent xmlns:mc="http://schemas.openxmlformats.org/markup-compatibility/2006">
              <mc:Choice xmlns:v="urn:schemas-microsoft-com:vml" Requires="v">
                <p:oleObj spid="_x0000_s5124" name="Document" r:id="rId5" imgW="8892679" imgH="4240396" progId="Word.Document.12">
                  <p:embed/>
                </p:oleObj>
              </mc:Choice>
              <mc:Fallback>
                <p:oleObj name="Document" r:id="rId5" imgW="8892679" imgH="4240396" progId="Word.Document.12">
                  <p:embed/>
                  <p:pic>
                    <p:nvPicPr>
                      <p:cNvPr id="0" name=""/>
                      <p:cNvPicPr/>
                      <p:nvPr/>
                    </p:nvPicPr>
                    <p:blipFill>
                      <a:blip r:embed="rId6"/>
                      <a:stretch>
                        <a:fillRect/>
                      </a:stretch>
                    </p:blipFill>
                    <p:spPr>
                      <a:xfrm>
                        <a:off x="539552" y="2210842"/>
                        <a:ext cx="8407028" cy="3849092"/>
                      </a:xfrm>
                      <a:prstGeom prst="rect">
                        <a:avLst/>
                      </a:prstGeom>
                    </p:spPr>
                  </p:pic>
                </p:oleObj>
              </mc:Fallback>
            </mc:AlternateContent>
          </a:graphicData>
        </a:graphic>
      </p:graphicFrame>
    </p:spTree>
    <p:extLst>
      <p:ext uri="{BB962C8B-B14F-4D97-AF65-F5344CB8AC3E}">
        <p14:creationId xmlns:p14="http://schemas.microsoft.com/office/powerpoint/2010/main" val="3132138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219675" y="1556792"/>
            <a:ext cx="8528789" cy="5157192"/>
          </a:xfrm>
        </p:spPr>
        <p:txBody>
          <a:bodyPr>
            <a:noAutofit/>
          </a:bodyPr>
          <a:lstStyle/>
          <a:p>
            <a:pPr>
              <a:spcAft>
                <a:spcPts val="1000"/>
              </a:spcAft>
              <a:defRPr/>
            </a:pPr>
            <a:r>
              <a:rPr lang="en-US" sz="1800" b="1" dirty="0" err="1" smtClean="0">
                <a:effectLst>
                  <a:outerShdw blurRad="38100" dist="38100" dir="2700000" algn="tl">
                    <a:srgbClr val="000000">
                      <a:alpha val="43137"/>
                    </a:srgbClr>
                  </a:outerShdw>
                </a:effectLst>
                <a:latin typeface="Times New Roman" pitchFamily="18" charset="0"/>
                <a:cs typeface="Times New Roman" pitchFamily="18" charset="0"/>
              </a:rPr>
              <a:t>Analiza</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effectLst>
                  <a:outerShdw blurRad="38100" dist="38100" dir="2700000" algn="tl">
                    <a:srgbClr val="000000">
                      <a:alpha val="43137"/>
                    </a:srgbClr>
                  </a:outerShdw>
                </a:effectLst>
                <a:latin typeface="Times New Roman" pitchFamily="18" charset="0"/>
                <a:cs typeface="Times New Roman" pitchFamily="18" charset="0"/>
              </a:rPr>
              <a:t>tehnic</a:t>
            </a:r>
            <a:r>
              <a:rPr lang="ro-RO" sz="1800" b="1" dirty="0" smtClean="0">
                <a:effectLst>
                  <a:outerShdw blurRad="38100" dist="38100" dir="2700000" algn="tl">
                    <a:srgbClr val="000000">
                      <a:alpha val="43137"/>
                    </a:srgbClr>
                  </a:outerShdw>
                </a:effectLst>
                <a:latin typeface="Times New Roman" pitchFamily="18" charset="0"/>
                <a:cs typeface="Times New Roman" pitchFamily="18" charset="0"/>
              </a:rPr>
              <a:t>ă</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800" b="1" dirty="0" smtClean="0">
                <a:effectLst>
                  <a:outerShdw blurRad="38100" dist="38100" dir="2700000" algn="tl">
                    <a:srgbClr val="000000">
                      <a:alpha val="43137"/>
                    </a:srgbClr>
                  </a:outerShdw>
                </a:effectLst>
                <a:latin typeface="Times New Roman" pitchFamily="18" charset="0"/>
                <a:cs typeface="Times New Roman" pitchFamily="18" charset="0"/>
              </a:rPr>
              <a:t>şi economică a unui sistem de iluminat cu led-uri alimentat cu energie produsă de panouri solare</a:t>
            </a:r>
          </a:p>
          <a:p>
            <a:pPr>
              <a:spcAft>
                <a:spcPts val="1000"/>
              </a:spcAft>
              <a:defRPr/>
            </a:pPr>
            <a:endParaRPr lang="en-US" sz="1400" b="1"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Table 2"/>
          <p:cNvGraphicFramePr>
            <a:graphicFrameLocks noGrp="1"/>
          </p:cNvGraphicFramePr>
          <p:nvPr>
            <p:extLst>
              <p:ext uri="{D42A27DB-BD31-4B8C-83A1-F6EECF244321}">
                <p14:modId xmlns:p14="http://schemas.microsoft.com/office/powerpoint/2010/main" val="1098689419"/>
              </p:ext>
            </p:extLst>
          </p:nvPr>
        </p:nvGraphicFramePr>
        <p:xfrm>
          <a:off x="323528" y="2276872"/>
          <a:ext cx="8496941" cy="3600398"/>
        </p:xfrm>
        <a:graphic>
          <a:graphicData uri="http://schemas.openxmlformats.org/drawingml/2006/table">
            <a:tbl>
              <a:tblPr>
                <a:tableStyleId>{5C22544A-7EE6-4342-B048-85BDC9FD1C3A}</a:tableStyleId>
              </a:tblPr>
              <a:tblGrid>
                <a:gridCol w="2732761"/>
                <a:gridCol w="791455"/>
                <a:gridCol w="552525"/>
                <a:gridCol w="552525"/>
                <a:gridCol w="552525"/>
                <a:gridCol w="552525"/>
                <a:gridCol w="552525"/>
                <a:gridCol w="552525"/>
                <a:gridCol w="552525"/>
                <a:gridCol w="552525"/>
                <a:gridCol w="552525"/>
              </a:tblGrid>
              <a:tr h="370490">
                <a:tc>
                  <a:txBody>
                    <a:bodyPr/>
                    <a:lstStyle/>
                    <a:p>
                      <a:pPr algn="l" fontAlgn="b"/>
                      <a:r>
                        <a:rPr lang="it-IT" sz="700" u="none" strike="noStrike" dirty="0">
                          <a:effectLst/>
                        </a:rPr>
                        <a:t>RATA INTERNA A RENTABILITATII FINANCIARE A INVESTITIEI - mii Euro</a:t>
                      </a:r>
                      <a:endParaRPr lang="it-IT" sz="700" b="1" i="0" u="none" strike="noStrike" dirty="0">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l" fontAlgn="b"/>
                      <a:r>
                        <a:rPr lang="en-US" sz="700" u="none" strike="noStrike">
                          <a:effectLst/>
                        </a:rPr>
                        <a:t> </a:t>
                      </a:r>
                      <a:endParaRPr lang="en-US" sz="700" b="0" i="0" u="none" strike="noStrike">
                        <a:effectLst/>
                        <a:latin typeface="Arial"/>
                      </a:endParaRPr>
                    </a:p>
                  </a:txBody>
                  <a:tcPr marL="9525" marR="9525" marT="9525" marB="0" anchor="b"/>
                </a:tc>
              </a:tr>
              <a:tr h="269159">
                <a:tc>
                  <a:txBody>
                    <a:bodyPr/>
                    <a:lstStyle/>
                    <a:p>
                      <a:pPr algn="r" fontAlgn="b"/>
                      <a:endParaRPr lang="en-US" sz="700" b="0" i="0" u="none" strike="noStrike" dirty="0">
                        <a:solidFill>
                          <a:srgbClr val="FFFFFF"/>
                        </a:solidFill>
                        <a:effectLst/>
                        <a:latin typeface="Arial"/>
                      </a:endParaRPr>
                    </a:p>
                  </a:txBody>
                  <a:tcPr marL="9525" marR="9525" marT="9525" marB="0" anchor="b"/>
                </a:tc>
                <a:tc gridSpan="10">
                  <a:txBody>
                    <a:bodyPr/>
                    <a:lstStyle/>
                    <a:p>
                      <a:pPr algn="ctr" fontAlgn="b"/>
                      <a:r>
                        <a:rPr lang="en-US" sz="700" u="none" strike="noStrike">
                          <a:effectLst/>
                        </a:rPr>
                        <a:t>ANUL  </a:t>
                      </a:r>
                      <a:endParaRPr lang="en-US" sz="700" b="1" i="0" u="none" strike="noStrike">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9159">
                <a:tc>
                  <a:txBody>
                    <a:bodyPr/>
                    <a:lstStyle/>
                    <a:p>
                      <a:pPr algn="r" fontAlgn="b"/>
                      <a:endParaRPr lang="en-US" sz="700" b="0" i="0" u="none" strike="noStrike" dirty="0">
                        <a:solidFill>
                          <a:srgbClr val="FFFFFF"/>
                        </a:solidFill>
                        <a:effectLst/>
                        <a:latin typeface="Arial"/>
                      </a:endParaRPr>
                    </a:p>
                  </a:txBody>
                  <a:tcPr marL="9525" marR="9525" marT="9525" marB="0" anchor="b"/>
                </a:tc>
                <a:tc>
                  <a:txBody>
                    <a:bodyPr/>
                    <a:lstStyle/>
                    <a:p>
                      <a:pPr algn="ctr" fontAlgn="b"/>
                      <a:r>
                        <a:rPr lang="en-US" sz="700" u="none" strike="noStrike">
                          <a:effectLst/>
                        </a:rPr>
                        <a:t>1</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2</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4</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5</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6</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7</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8</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9</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10</a:t>
                      </a:r>
                      <a:endParaRPr lang="en-US" sz="700" b="1" i="0" u="none" strike="noStrike">
                        <a:effectLst/>
                        <a:latin typeface="Arial"/>
                      </a:endParaRPr>
                    </a:p>
                  </a:txBody>
                  <a:tcPr marL="9525" marR="9525" marT="9525" marB="0" anchor="b"/>
                </a:tc>
              </a:tr>
              <a:tr h="269159">
                <a:tc>
                  <a:txBody>
                    <a:bodyPr/>
                    <a:lstStyle/>
                    <a:p>
                      <a:pPr algn="l" fontAlgn="b"/>
                      <a:r>
                        <a:rPr lang="en-US" sz="700" u="none" strike="noStrike">
                          <a:effectLst/>
                        </a:rPr>
                        <a:t>Vanzari</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0.051</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0.051</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0.052</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0.054</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0.055</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0.056</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0.057</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0.058</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0.059</a:t>
                      </a:r>
                      <a:endParaRPr lang="en-US" sz="700" b="0" i="0" u="none" strike="noStrike">
                        <a:effectLst/>
                        <a:latin typeface="Arial"/>
                      </a:endParaRPr>
                    </a:p>
                  </a:txBody>
                  <a:tcPr marL="9525" marR="9525" marT="9525" marB="0" anchor="b"/>
                </a:tc>
              </a:tr>
              <a:tr h="269159">
                <a:tc>
                  <a:txBody>
                    <a:bodyPr/>
                    <a:lstStyle/>
                    <a:p>
                      <a:pPr algn="l" fontAlgn="b"/>
                      <a:r>
                        <a:rPr lang="en-US" sz="700" u="none" strike="noStrike">
                          <a:effectLst/>
                        </a:rPr>
                        <a:t>Venituri totale</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0.051</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0.051</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0.052</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0.054</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0.055</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0.056</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0.057</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0.058</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0.059</a:t>
                      </a:r>
                      <a:endParaRPr lang="en-US" sz="700" b="1" i="0" u="none" strike="noStrike">
                        <a:effectLst/>
                        <a:latin typeface="Arial"/>
                      </a:endParaRPr>
                    </a:p>
                  </a:txBody>
                  <a:tcPr marL="9525" marR="9525" marT="9525" marB="0" anchor="b"/>
                </a:tc>
              </a:tr>
              <a:tr h="269159">
                <a:tc>
                  <a:txBody>
                    <a:bodyPr/>
                    <a:lstStyle/>
                    <a:p>
                      <a:pPr algn="l" fontAlgn="b"/>
                      <a:r>
                        <a:rPr lang="en-US" sz="700" u="none" strike="noStrike">
                          <a:effectLst/>
                        </a:rPr>
                        <a:t>Costuri de exploatare totale</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0.359</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0.035</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0.388</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0.038</a:t>
                      </a:r>
                      <a:endParaRPr lang="en-US" sz="700" b="0" i="0" u="none" strike="noStrike">
                        <a:effectLst/>
                        <a:latin typeface="Arial"/>
                      </a:endParaRPr>
                    </a:p>
                  </a:txBody>
                  <a:tcPr marL="9525" marR="9525" marT="9525" marB="0" anchor="b"/>
                </a:tc>
              </a:tr>
              <a:tr h="269159">
                <a:tc>
                  <a:txBody>
                    <a:bodyPr/>
                    <a:lstStyle/>
                    <a:p>
                      <a:pPr algn="l" fontAlgn="b"/>
                      <a:r>
                        <a:rPr lang="en-US" sz="700" u="none" strike="noStrike">
                          <a:effectLst/>
                        </a:rPr>
                        <a:t>Costurile totale ale investitiei</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1.119</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0.000</a:t>
                      </a:r>
                      <a:endParaRPr lang="en-US" sz="700" b="0" i="0" u="none" strike="noStrike">
                        <a:effectLst/>
                        <a:latin typeface="Arial"/>
                      </a:endParaRPr>
                    </a:p>
                  </a:txBody>
                  <a:tcPr marL="9525" marR="9525" marT="9525" marB="0" anchor="b"/>
                </a:tc>
                <a:tc>
                  <a:txBody>
                    <a:bodyPr/>
                    <a:lstStyle/>
                    <a:p>
                      <a:pPr algn="ctr" fontAlgn="b"/>
                      <a:r>
                        <a:rPr lang="en-US" sz="700" u="none" strike="noStrike">
                          <a:effectLst/>
                        </a:rPr>
                        <a:t>-0.839</a:t>
                      </a:r>
                      <a:endParaRPr lang="en-US" sz="700" b="0" i="0" u="none" strike="noStrike">
                        <a:effectLst/>
                        <a:latin typeface="Arial"/>
                      </a:endParaRPr>
                    </a:p>
                  </a:txBody>
                  <a:tcPr marL="9525" marR="9525" marT="9525" marB="0" anchor="b"/>
                </a:tc>
              </a:tr>
              <a:tr h="269159">
                <a:tc>
                  <a:txBody>
                    <a:bodyPr/>
                    <a:lstStyle/>
                    <a:p>
                      <a:pPr algn="l" fontAlgn="b"/>
                      <a:r>
                        <a:rPr lang="en-US" sz="700" u="none" strike="noStrike">
                          <a:effectLst/>
                        </a:rPr>
                        <a:t>Cheltuieli totale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1.122</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0.359</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0.035</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0.388</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0.003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-0.801</a:t>
                      </a:r>
                      <a:endParaRPr lang="en-US" sz="700" b="1" i="0" u="none" strike="noStrike">
                        <a:effectLst/>
                        <a:latin typeface="Arial"/>
                      </a:endParaRPr>
                    </a:p>
                  </a:txBody>
                  <a:tcPr marL="9525" marR="9525" marT="9525" marB="0" anchor="b"/>
                </a:tc>
              </a:tr>
              <a:tr h="269159">
                <a:tc>
                  <a:txBody>
                    <a:bodyPr/>
                    <a:lstStyle/>
                    <a:p>
                      <a:pPr algn="l" fontAlgn="b"/>
                      <a:r>
                        <a:rPr lang="en-US" sz="700" u="none" strike="noStrike">
                          <a:effectLst/>
                        </a:rPr>
                        <a:t>Disponibil de numerar net</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-1.071</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0.048</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0.049</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-0.306</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0.019</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0.052</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0.053</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-0.331</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0.055</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0.861</a:t>
                      </a:r>
                      <a:endParaRPr lang="en-US" sz="700" b="1" i="0" u="none" strike="noStrike">
                        <a:effectLst/>
                        <a:latin typeface="Arial"/>
                      </a:endParaRPr>
                    </a:p>
                  </a:txBody>
                  <a:tcPr marL="9525" marR="9525" marT="9525" marB="0" anchor="b"/>
                </a:tc>
              </a:tr>
              <a:tr h="269159">
                <a:tc>
                  <a:txBody>
                    <a:bodyPr/>
                    <a:lstStyle/>
                    <a:p>
                      <a:pPr algn="l" fontAlgn="b"/>
                      <a:r>
                        <a:rPr lang="en-US" sz="700" u="none" strike="noStrike">
                          <a:effectLst/>
                        </a:rPr>
                        <a:t>Rata de actualizare</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5.0%</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r" fontAlgn="b"/>
                      <a:r>
                        <a:rPr lang="en-US" sz="700" u="none" strike="noStrike">
                          <a:effectLst/>
                        </a:rPr>
                        <a:t> </a:t>
                      </a:r>
                      <a:endParaRPr lang="en-US" sz="700" b="1" i="0" u="none" strike="noStrike">
                        <a:effectLst/>
                        <a:latin typeface="Arial"/>
                      </a:endParaRPr>
                    </a:p>
                  </a:txBody>
                  <a:tcPr marL="9525" marR="9525" marT="9525" marB="0" anchor="b"/>
                </a:tc>
              </a:tr>
              <a:tr h="269159">
                <a:tc>
                  <a:txBody>
                    <a:bodyPr/>
                    <a:lstStyle/>
                    <a:p>
                      <a:pPr algn="l" fontAlgn="b"/>
                      <a:r>
                        <a:rPr lang="it-IT" sz="700" u="none" strike="noStrike">
                          <a:effectLst/>
                        </a:rPr>
                        <a:t>Rata interna a rentabilitatii  financiare a investitiei</a:t>
                      </a:r>
                      <a:endParaRPr lang="it-IT" sz="700" b="1" i="0" u="none" strike="noStrike">
                        <a:effectLst/>
                        <a:latin typeface="Arial"/>
                      </a:endParaRPr>
                    </a:p>
                  </a:txBody>
                  <a:tcPr marL="9525" marR="9525" marT="9525" marB="0" anchor="b"/>
                </a:tc>
                <a:tc>
                  <a:txBody>
                    <a:bodyPr/>
                    <a:lstStyle/>
                    <a:p>
                      <a:pPr algn="ctr" fontAlgn="b"/>
                      <a:r>
                        <a:rPr lang="en-US" sz="700" u="none" strike="noStrike" dirty="0">
                          <a:effectLst/>
                        </a:rPr>
                        <a:t>-6.7%</a:t>
                      </a:r>
                      <a:endParaRPr lang="en-US" sz="700" b="1" i="0" u="none" strike="noStrike" dirty="0">
                        <a:effectLst/>
                        <a:latin typeface="Arial"/>
                      </a:endParaRPr>
                    </a:p>
                  </a:txBody>
                  <a:tcPr marL="9525" marR="9525" marT="9525" marB="0" anchor="b"/>
                </a:tc>
                <a:tc>
                  <a:txBody>
                    <a:bodyPr/>
                    <a:lstStyle/>
                    <a:p>
                      <a:pPr algn="ctr" fontAlgn="b"/>
                      <a:r>
                        <a:rPr lang="en-US" sz="700" u="none" strike="noStrike" dirty="0">
                          <a:effectLst/>
                        </a:rPr>
                        <a:t>&lt;5%</a:t>
                      </a:r>
                      <a:endParaRPr lang="en-US" sz="700" b="1" i="0" u="none" strike="noStrike" dirty="0">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r>
              <a:tr h="269159">
                <a:tc>
                  <a:txBody>
                    <a:bodyPr/>
                    <a:lstStyle/>
                    <a:p>
                      <a:pPr algn="l" fontAlgn="b"/>
                      <a:r>
                        <a:rPr lang="en-US" sz="700" u="none" strike="noStrike">
                          <a:effectLst/>
                        </a:rPr>
                        <a:t>Valoarea actuala neta  financiara a investitiei</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-0.8</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&lt;0</a:t>
                      </a:r>
                      <a:endParaRPr lang="en-US" sz="700" b="1"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1" i="0" u="none" strike="noStrike">
                        <a:solidFill>
                          <a:srgbClr val="FF0000"/>
                        </a:solidFill>
                        <a:effectLst/>
                        <a:latin typeface="Arial"/>
                      </a:endParaRPr>
                    </a:p>
                  </a:txBody>
                  <a:tcPr marL="9525" marR="9525" marT="9525" marB="0" anchor="b"/>
                </a:tc>
                <a:tc>
                  <a:txBody>
                    <a:bodyPr/>
                    <a:lstStyle/>
                    <a:p>
                      <a:pPr algn="l" fontAlgn="b"/>
                      <a:endParaRPr lang="en-US" sz="1000" b="1" i="0" u="none" strike="noStrike">
                        <a:solidFill>
                          <a:srgbClr val="FF0000"/>
                        </a:solidFill>
                        <a:effectLst/>
                        <a:latin typeface="Arial"/>
                      </a:endParaRPr>
                    </a:p>
                  </a:txBody>
                  <a:tcPr marL="9525" marR="9525" marT="9525" marB="0" anchor="b"/>
                </a:tc>
                <a:tc>
                  <a:txBody>
                    <a:bodyPr/>
                    <a:lstStyle/>
                    <a:p>
                      <a:pPr algn="l" fontAlgn="b"/>
                      <a:endParaRPr lang="en-US" sz="1000" b="1" i="0" u="none" strike="noStrike">
                        <a:solidFill>
                          <a:srgbClr val="FF0000"/>
                        </a:solidFill>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endParaRPr lang="en-US" sz="1000" b="1" i="0" u="none" strike="noStrike">
                        <a:effectLst/>
                        <a:latin typeface="Arial"/>
                      </a:endParaRPr>
                    </a:p>
                  </a:txBody>
                  <a:tcPr marL="9525" marR="9525" marT="9525" marB="0" anchor="b"/>
                </a:tc>
                <a:tc>
                  <a:txBody>
                    <a:bodyPr/>
                    <a:lstStyle/>
                    <a:p>
                      <a:pPr algn="l" fontAlgn="b"/>
                      <a:endParaRPr lang="en-US" sz="1000" b="1" i="0" u="none" strike="noStrike">
                        <a:solidFill>
                          <a:srgbClr val="FF0000"/>
                        </a:solidFill>
                        <a:effectLst/>
                        <a:latin typeface="Arial"/>
                      </a:endParaRPr>
                    </a:p>
                  </a:txBody>
                  <a:tcPr marL="9525" marR="9525" marT="9525" marB="0" anchor="b"/>
                </a:tc>
              </a:tr>
              <a:tr h="269159">
                <a:tc>
                  <a:txBody>
                    <a:bodyPr/>
                    <a:lstStyle/>
                    <a:p>
                      <a:pPr algn="l" fontAlgn="b"/>
                      <a:r>
                        <a:rPr lang="en-US" sz="700" u="none" strike="noStrike">
                          <a:effectLst/>
                        </a:rPr>
                        <a:t>Raport cost - beneficiu</a:t>
                      </a:r>
                      <a:endParaRPr lang="en-US" sz="700" b="1" i="0" u="none" strike="noStrike">
                        <a:effectLst/>
                        <a:latin typeface="Arial"/>
                      </a:endParaRPr>
                    </a:p>
                  </a:txBody>
                  <a:tcPr marL="9525" marR="9525" marT="9525" marB="0" anchor="b"/>
                </a:tc>
                <a:tc>
                  <a:txBody>
                    <a:bodyPr/>
                    <a:lstStyle/>
                    <a:p>
                      <a:pPr algn="ctr" fontAlgn="b"/>
                      <a:r>
                        <a:rPr lang="en-US" sz="700" u="none" strike="noStrike">
                          <a:effectLst/>
                        </a:rPr>
                        <a:t>0.33</a:t>
                      </a:r>
                      <a:endParaRPr lang="en-US" sz="700" b="1" i="0" u="none" strike="noStrike">
                        <a:effectLst/>
                        <a:latin typeface="Arial"/>
                      </a:endParaRPr>
                    </a:p>
                  </a:txBody>
                  <a:tcPr marL="9525" marR="9525" marT="9525" marB="0" anchor="b"/>
                </a:tc>
                <a:tc>
                  <a:txBody>
                    <a:bodyPr/>
                    <a:lstStyle/>
                    <a:p>
                      <a:pPr algn="ctr" fontAlgn="b"/>
                      <a:r>
                        <a:rPr lang="en-US" sz="700" u="none" strike="noStrike" dirty="0">
                          <a:effectLst/>
                        </a:rPr>
                        <a:t>&lt;1</a:t>
                      </a:r>
                      <a:endParaRPr lang="en-US" sz="700" b="1" i="0" u="none" strike="noStrike" dirty="0">
                        <a:effectLst/>
                        <a:latin typeface="Arial"/>
                      </a:endParaRPr>
                    </a:p>
                  </a:txBody>
                  <a:tcPr marL="9525" marR="9525" marT="9525" marB="0" anchor="b"/>
                </a:tc>
                <a:tc>
                  <a:txBody>
                    <a:bodyPr/>
                    <a:lstStyle/>
                    <a:p>
                      <a:pPr algn="ctr" fontAlgn="b"/>
                      <a:r>
                        <a:rPr lang="en-US" sz="700" u="none" strike="noStrike">
                          <a:effectLst/>
                        </a:rPr>
                        <a:t> </a:t>
                      </a:r>
                      <a:endParaRPr lang="en-US" sz="700" b="1" i="0" u="none" strike="noStrike">
                        <a:effectLst/>
                        <a:latin typeface="Arial"/>
                      </a:endParaRPr>
                    </a:p>
                  </a:txBody>
                  <a:tcPr marL="9525" marR="9525" marT="9525" marB="0" anchor="b"/>
                </a:tc>
                <a:tc gridSpan="7">
                  <a:txBody>
                    <a:bodyPr/>
                    <a:lstStyle/>
                    <a:p>
                      <a:pPr algn="l" fontAlgn="b"/>
                      <a:r>
                        <a:rPr lang="en-US" sz="1000" u="none" strike="noStrike" dirty="0">
                          <a:effectLst/>
                        </a:rPr>
                        <a:t> </a:t>
                      </a:r>
                      <a:endParaRPr lang="en-US" sz="1000" b="1" i="0" u="none" strike="noStrike" dirty="0">
                        <a:solidFill>
                          <a:srgbClr val="FF0000"/>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12" t="42578" r="34258" b="44531"/>
          <a:stretch/>
        </p:blipFill>
        <p:spPr bwMode="auto">
          <a:xfrm>
            <a:off x="6064128" y="908721"/>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0" y="1557338"/>
            <a:ext cx="8529638" cy="5156200"/>
          </a:xfrm>
        </p:spPr>
        <p:txBody>
          <a:bodyPr>
            <a:noAutofit/>
          </a:bodyPr>
          <a:lstStyle/>
          <a:p>
            <a:pPr>
              <a:spcAft>
                <a:spcPts val="1000"/>
              </a:spcAft>
              <a:defRPr/>
            </a:pPr>
            <a:r>
              <a:rPr lang="en-US" sz="1800" b="1" dirty="0" err="1" smtClean="0">
                <a:effectLst>
                  <a:outerShdw blurRad="38100" dist="38100" dir="2700000" algn="tl">
                    <a:srgbClr val="000000">
                      <a:alpha val="43137"/>
                    </a:srgbClr>
                  </a:outerShdw>
                </a:effectLst>
                <a:latin typeface="Times New Roman" pitchFamily="18" charset="0"/>
                <a:cs typeface="Times New Roman" pitchFamily="18" charset="0"/>
              </a:rPr>
              <a:t>Analiza</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800" b="1" dirty="0" err="1" smtClean="0">
                <a:effectLst>
                  <a:outerShdw blurRad="38100" dist="38100" dir="2700000" algn="tl">
                    <a:srgbClr val="000000">
                      <a:alpha val="43137"/>
                    </a:srgbClr>
                  </a:outerShdw>
                </a:effectLst>
                <a:latin typeface="Times New Roman" pitchFamily="18" charset="0"/>
                <a:cs typeface="Times New Roman" pitchFamily="18" charset="0"/>
              </a:rPr>
              <a:t>tehnic</a:t>
            </a:r>
            <a:r>
              <a:rPr lang="ro-RO" sz="1800" b="1" dirty="0" smtClean="0">
                <a:effectLst>
                  <a:outerShdw blurRad="38100" dist="38100" dir="2700000" algn="tl">
                    <a:srgbClr val="000000">
                      <a:alpha val="43137"/>
                    </a:srgbClr>
                  </a:outerShdw>
                </a:effectLst>
                <a:latin typeface="Times New Roman" pitchFamily="18" charset="0"/>
                <a:cs typeface="Times New Roman" pitchFamily="18" charset="0"/>
              </a:rPr>
              <a:t>ă</a:t>
            </a: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o-RO" sz="1800" b="1" dirty="0" smtClean="0">
                <a:effectLst>
                  <a:outerShdw blurRad="38100" dist="38100" dir="2700000" algn="tl">
                    <a:srgbClr val="000000">
                      <a:alpha val="43137"/>
                    </a:srgbClr>
                  </a:outerShdw>
                </a:effectLst>
                <a:latin typeface="Times New Roman" pitchFamily="18" charset="0"/>
                <a:cs typeface="Times New Roman" pitchFamily="18" charset="0"/>
              </a:rPr>
              <a:t>şi economică a unui sistem de iluminat cu led-uri alimentat cu energie produsă de panouri solare</a:t>
            </a:r>
          </a:p>
          <a:p>
            <a:r>
              <a:rPr lang="ro-RO" sz="1400" b="1" dirty="0"/>
              <a:t>Valoarea</a:t>
            </a:r>
            <a:r>
              <a:rPr lang="ro-RO" sz="1800" b="1" dirty="0"/>
              <a:t> </a:t>
            </a:r>
            <a:r>
              <a:rPr lang="ro-RO" sz="1400" b="1" dirty="0"/>
              <a:t>actualizata neta raportata la investitie este negativa, ceea ce semnifică faptul ca proiectul nu poate fi realizat de beneficiar deoarece nu generează suficiente economii la bugetul beneficiarului pentru amortizarea investitiei. </a:t>
            </a:r>
            <a:endParaRPr lang="ro-RO" sz="1400" b="1" dirty="0" smtClean="0"/>
          </a:p>
          <a:p>
            <a:endParaRPr lang="en-US" sz="1400" b="1" dirty="0"/>
          </a:p>
          <a:p>
            <a:r>
              <a:rPr lang="ro-RO" sz="1400" b="1" dirty="0"/>
              <a:t>Fluxul cumulat de numerar, nu prezinta valori pozitive pe fiecare an, ceea ce dovedeste ca proiectul nu este durabil din punct de vedere financiar.</a:t>
            </a:r>
            <a:endParaRPr lang="en-US" sz="1400" b="1" dirty="0"/>
          </a:p>
          <a:p>
            <a:r>
              <a:rPr lang="ro-RO" sz="1400" b="1" dirty="0"/>
              <a:t>Totuşi, acest proiect fiind un proiect de infrastructură de utilitate publică, el va necesita surse de finanţare nerambursabile</a:t>
            </a:r>
            <a:r>
              <a:rPr lang="ro-RO" sz="1400" b="1" dirty="0" smtClean="0"/>
              <a:t>.</a:t>
            </a:r>
          </a:p>
          <a:p>
            <a:endParaRPr lang="en-US" sz="1400" b="1" dirty="0"/>
          </a:p>
          <a:p>
            <a:r>
              <a:rPr lang="ro-RO" sz="1400" b="1" dirty="0"/>
              <a:t>Daca analiza economica s-ar face pentru corpuri de iluminat clasice cu vapori de sodiu de </a:t>
            </a:r>
            <a:r>
              <a:rPr lang="ro-RO" sz="1400" b="1" dirty="0" smtClean="0"/>
              <a:t>70-125W </a:t>
            </a:r>
            <a:r>
              <a:rPr lang="ro-RO" sz="1400" b="1" dirty="0"/>
              <a:t>(si nu cu lampi economice), economiile generate la bugetul beneficiarului prin utilizarea lampilor cu leduri ar fi permis amortizarea investitiei cu necesitatea mai redusa a unor surse de finanţare nerambursabile.</a:t>
            </a:r>
            <a:endParaRPr lang="en-US" sz="1400" b="1" dirty="0"/>
          </a:p>
          <a:p>
            <a:pPr>
              <a:spcAft>
                <a:spcPts val="1000"/>
              </a:spcAft>
              <a:defRPr/>
            </a:pPr>
            <a:endParaRPr lang="ro-RO" sz="1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Aft>
                <a:spcPts val="1000"/>
              </a:spcAft>
              <a:defRPr/>
            </a:pPr>
            <a:endParaRPr lang="en-US" sz="1400" b="1" dirty="0"/>
          </a:p>
          <a:p>
            <a:pPr>
              <a:spcAft>
                <a:spcPts val="1000"/>
              </a:spcAft>
              <a:defRPr/>
            </a:pPr>
            <a:endParaRPr lang="ro-RO" sz="1400" b="1" dirty="0"/>
          </a:p>
        </p:txBody>
      </p:sp>
      <p:grpSp>
        <p:nvGrpSpPr>
          <p:cNvPr id="5" name="Group 4"/>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064128" y="908721"/>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039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7167" y="99058"/>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4681" y="2539343"/>
            <a:ext cx="6031859" cy="3205778"/>
          </a:xfrm>
          <a:prstGeom prst="rect">
            <a:avLst/>
          </a:prstGeom>
        </p:spPr>
      </p:pic>
      <p:sp>
        <p:nvSpPr>
          <p:cNvPr id="4" name="Subtitle 3"/>
          <p:cNvSpPr>
            <a:spLocks noGrp="1"/>
          </p:cNvSpPr>
          <p:nvPr>
            <p:ph type="subTitle" idx="1"/>
          </p:nvPr>
        </p:nvSpPr>
        <p:spPr>
          <a:xfrm>
            <a:off x="1574680" y="1604249"/>
            <a:ext cx="6902129" cy="744631"/>
          </a:xfrm>
        </p:spPr>
        <p:txBody>
          <a:bodyPr>
            <a:normAutofit fontScale="92500" lnSpcReduction="10000"/>
          </a:bodyPr>
          <a:lstStyle/>
          <a:p>
            <a:r>
              <a:rPr lang="ro-RO" dirty="0"/>
              <a:t/>
            </a:r>
            <a:br>
              <a:rPr lang="ro-RO" dirty="0"/>
            </a:br>
            <a:endParaRPr lang="ro-RO" sz="1600" dirty="0">
              <a:solidFill>
                <a:schemeClr val="tx1"/>
              </a:solidFill>
            </a:endParaRPr>
          </a:p>
          <a:p>
            <a:pPr marL="0" algn="l"/>
            <a:r>
              <a:rPr lang="ro-RO" sz="1600" dirty="0" smtClean="0">
                <a:solidFill>
                  <a:schemeClr val="tx1"/>
                </a:solidFill>
              </a:rPr>
              <a:t>The </a:t>
            </a:r>
            <a:r>
              <a:rPr lang="ro-RO" sz="1600" dirty="0">
                <a:solidFill>
                  <a:schemeClr val="tx1"/>
                </a:solidFill>
              </a:rPr>
              <a:t>classic solution</a:t>
            </a:r>
          </a:p>
          <a:p>
            <a:endParaRPr lang="ro-RO" dirty="0"/>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11560" y="5927662"/>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1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683567" y="2348880"/>
            <a:ext cx="7767373" cy="2465919"/>
          </a:xfrm>
        </p:spPr>
        <p:txBody>
          <a:bodyPr>
            <a:noAutofit/>
          </a:bodyPr>
          <a:lstStyle/>
          <a:p>
            <a:r>
              <a:rPr lang="en-US" sz="1400" dirty="0"/>
              <a:t>The object of the study included the modernization of the street public lighting systems related to national, county and village roads in the aforementioned districts having a total length of about 29.45 km.</a:t>
            </a:r>
          </a:p>
          <a:p>
            <a:endParaRPr lang="en-US" sz="1400" dirty="0"/>
          </a:p>
          <a:p>
            <a:r>
              <a:rPr lang="en-US" sz="1400" dirty="0"/>
              <a:t>The analyzed lighting systems comprise about 908 aerial poles (mostly non-isolated) equipped with about 802 luminaires.</a:t>
            </a:r>
          </a:p>
          <a:p>
            <a:endParaRPr lang="en-US" sz="1400" dirty="0"/>
          </a:p>
          <a:p>
            <a:r>
              <a:rPr lang="en-US" sz="1400" dirty="0"/>
              <a:t>Lighting fixtures are mostly equipped with 70, 100 or 150W sodium lamps.</a:t>
            </a:r>
            <a:endParaRPr lang="it-IT" sz="1400" dirty="0" smtClean="0"/>
          </a:p>
          <a:p>
            <a:pPr algn="l"/>
            <a:endParaRPr lang="it-IT" sz="1800" dirty="0" smtClean="0"/>
          </a:p>
          <a:p>
            <a:pPr algn="l"/>
            <a:endParaRPr lang="en-US" sz="1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12" t="42578" r="34258" b="44531"/>
          <a:stretch/>
        </p:blipFill>
        <p:spPr bwMode="auto">
          <a:xfrm>
            <a:off x="539552" y="5971282"/>
            <a:ext cx="2006724" cy="48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83568" y="545169"/>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1779181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7115" y="1616589"/>
            <a:ext cx="5868144" cy="612043"/>
          </a:xfrm>
        </p:spPr>
        <p:txBody>
          <a:bodyPr>
            <a:noAutofit/>
          </a:bodyPr>
          <a:lstStyle/>
          <a:p>
            <a:pPr algn="l"/>
            <a:r>
              <a:rPr lang="en-US" sz="1400" b="1" dirty="0">
                <a:solidFill>
                  <a:schemeClr val="tx1"/>
                </a:solidFill>
              </a:rPr>
              <a:t>Classic system, HPS</a:t>
            </a:r>
            <a:endParaRPr lang="en-US" sz="1400" dirty="0">
              <a:solidFill>
                <a:schemeClr val="tx1"/>
              </a:solidFill>
            </a:endParaRPr>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462" y="2228632"/>
            <a:ext cx="4932040" cy="3699030"/>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11560" y="5927662"/>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233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7801" y="1552917"/>
            <a:ext cx="4067945" cy="702863"/>
          </a:xfrm>
        </p:spPr>
        <p:txBody>
          <a:bodyPr>
            <a:noAutofit/>
          </a:bodyPr>
          <a:lstStyle/>
          <a:p>
            <a:pPr algn="l"/>
            <a:r>
              <a:rPr lang="en-US" sz="1400" b="1" dirty="0">
                <a:solidFill>
                  <a:schemeClr val="tx1"/>
                </a:solidFill>
              </a:rPr>
              <a:t>Classic system, fake colors</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616" y="2004277"/>
            <a:ext cx="4623393" cy="3467545"/>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755576" y="5842012"/>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591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7650" y="1593698"/>
            <a:ext cx="3707904" cy="432048"/>
          </a:xfrm>
        </p:spPr>
        <p:txBody>
          <a:bodyPr>
            <a:noAutofit/>
          </a:bodyPr>
          <a:lstStyle/>
          <a:p>
            <a:pPr algn="l"/>
            <a:r>
              <a:rPr lang="en-US" sz="1400" b="1" dirty="0" smtClean="0">
                <a:solidFill>
                  <a:schemeClr val="tx1"/>
                </a:solidFill>
              </a:rPr>
              <a:t>LED</a:t>
            </a:r>
            <a:r>
              <a:rPr lang="ro-RO" sz="1400" b="1" dirty="0" smtClean="0">
                <a:solidFill>
                  <a:schemeClr val="tx1"/>
                </a:solidFill>
              </a:rPr>
              <a:t> </a:t>
            </a:r>
            <a:r>
              <a:rPr lang="en-US" sz="1400" b="1" dirty="0" smtClean="0">
                <a:solidFill>
                  <a:schemeClr val="tx1"/>
                </a:solidFill>
              </a:rPr>
              <a:t>S</a:t>
            </a:r>
            <a:r>
              <a:rPr lang="ro-RO" sz="1400" b="1" dirty="0" smtClean="0">
                <a:solidFill>
                  <a:schemeClr val="tx1"/>
                </a:solidFill>
              </a:rPr>
              <a:t>y</a:t>
            </a:r>
            <a:r>
              <a:rPr lang="en-US" sz="1400" b="1" dirty="0" smtClean="0">
                <a:solidFill>
                  <a:schemeClr val="tx1"/>
                </a:solidFill>
              </a:rPr>
              <a:t>stem </a:t>
            </a:r>
            <a:r>
              <a:rPr lang="en-US" sz="1400" b="1" dirty="0">
                <a:solidFill>
                  <a:schemeClr val="tx1"/>
                </a:solidFill>
              </a:rPr>
              <a:t>“</a:t>
            </a:r>
            <a:r>
              <a:rPr lang="en-US" sz="1400" b="1" dirty="0" err="1" smtClean="0">
                <a:solidFill>
                  <a:schemeClr val="tx1"/>
                </a:solidFill>
              </a:rPr>
              <a:t>clasic</a:t>
            </a:r>
            <a:r>
              <a:rPr lang="en-US" sz="1400" b="1" dirty="0" smtClean="0">
                <a:solidFill>
                  <a:schemeClr val="tx1"/>
                </a:solidFill>
              </a:rPr>
              <a:t>”!</a:t>
            </a:r>
          </a:p>
          <a:p>
            <a:pPr marL="322326" indent="-285750" algn="l">
              <a:buFontTx/>
              <a:buChar char="-"/>
            </a:pPr>
            <a:endParaRPr lang="en-US" sz="1800" dirty="0" smtClean="0"/>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731" y="1980940"/>
            <a:ext cx="4780806" cy="3585604"/>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899592" y="5805264"/>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117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4762" y="1633638"/>
            <a:ext cx="5425009" cy="486839"/>
          </a:xfrm>
        </p:spPr>
        <p:txBody>
          <a:bodyPr>
            <a:noAutofit/>
          </a:bodyPr>
          <a:lstStyle/>
          <a:p>
            <a:pPr algn="l"/>
            <a:r>
              <a:rPr lang="en-US" sz="1400" b="1" dirty="0">
                <a:solidFill>
                  <a:schemeClr val="tx1"/>
                </a:solidFill>
              </a:rPr>
              <a:t>LED system, classic distribution!</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2158387"/>
            <a:ext cx="4945667" cy="3709250"/>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11560" y="5934564"/>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237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383" y="2269572"/>
            <a:ext cx="5652120" cy="3316974"/>
          </a:xfrm>
          <a:prstGeom prst="rect">
            <a:avLst/>
          </a:prstGeom>
        </p:spPr>
      </p:pic>
      <p:sp>
        <p:nvSpPr>
          <p:cNvPr id="11" name="Subtitle 2"/>
          <p:cNvSpPr txBox="1">
            <a:spLocks/>
          </p:cNvSpPr>
          <p:nvPr/>
        </p:nvSpPr>
        <p:spPr>
          <a:xfrm>
            <a:off x="2555776" y="1683503"/>
            <a:ext cx="3120753" cy="392468"/>
          </a:xfrm>
          <a:prstGeom prst="rect">
            <a:avLst/>
          </a:prstGeom>
        </p:spPr>
        <p:txBody>
          <a:bodyPr vert="horz" lIns="182880" tIns="0">
            <a:no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r>
              <a:rPr lang="en-US" sz="1400" b="1" dirty="0">
                <a:solidFill>
                  <a:schemeClr val="tx1"/>
                </a:solidFill>
              </a:rPr>
              <a:t>Crosswalk!</a:t>
            </a:r>
          </a:p>
          <a:p>
            <a:pPr marL="322326" indent="-285750" algn="l">
              <a:buFontTx/>
              <a:buChar char="-"/>
            </a:pPr>
            <a:endParaRPr lang="en-US" sz="1800" dirty="0" smtClean="0"/>
          </a:p>
          <a:p>
            <a:pPr algn="l"/>
            <a:endParaRPr lang="en-US" sz="1800" dirty="0" smtClean="0"/>
          </a:p>
          <a:p>
            <a:pPr algn="l"/>
            <a:endParaRPr lang="en-US" sz="1800" dirty="0"/>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580306" y="5902936"/>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771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7680" y="1471719"/>
            <a:ext cx="5269557" cy="405703"/>
          </a:xfrm>
        </p:spPr>
        <p:txBody>
          <a:bodyPr>
            <a:noAutofit/>
          </a:bodyPr>
          <a:lstStyle/>
          <a:p>
            <a:pPr algn="l"/>
            <a:r>
              <a:rPr lang="en-US" sz="1400" b="1" dirty="0">
                <a:solidFill>
                  <a:schemeClr val="tx1"/>
                </a:solidFill>
              </a:rPr>
              <a:t>Pedestrian crossing: perspective</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1982029"/>
            <a:ext cx="4749431" cy="3562073"/>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784757" y="5892044"/>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99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06254" y="1445540"/>
            <a:ext cx="3717008" cy="405703"/>
          </a:xfrm>
        </p:spPr>
        <p:txBody>
          <a:bodyPr>
            <a:noAutofit/>
          </a:bodyPr>
          <a:lstStyle/>
          <a:p>
            <a:pPr algn="l"/>
            <a:r>
              <a:rPr lang="en-US" sz="1400" b="1" dirty="0">
                <a:solidFill>
                  <a:schemeClr val="tx1"/>
                </a:solidFill>
              </a:rPr>
              <a:t>Asymmetric solution!</a:t>
            </a:r>
            <a:endParaRPr lang="en-US" sz="1400" dirty="0">
              <a:solidFill>
                <a:schemeClr val="tx1"/>
              </a:solidFill>
            </a:endParaRPr>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979488"/>
            <a:ext cx="5150811" cy="3863108"/>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532031" y="5842596"/>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537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3323" y="1551921"/>
            <a:ext cx="2160240" cy="400666"/>
          </a:xfrm>
        </p:spPr>
        <p:txBody>
          <a:bodyPr>
            <a:noAutofit/>
          </a:bodyPr>
          <a:lstStyle/>
          <a:p>
            <a:pPr algn="l"/>
            <a:r>
              <a:rPr lang="en-US" sz="1400" b="1" dirty="0">
                <a:solidFill>
                  <a:schemeClr val="tx1"/>
                </a:solidFill>
              </a:rPr>
              <a:t>Sidewalk!</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2057585"/>
            <a:ext cx="4956043" cy="3717032"/>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810838" y="5879615"/>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648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357985"/>
            <a:ext cx="1763689" cy="3744416"/>
          </a:xfrm>
        </p:spPr>
        <p:txBody>
          <a:bodyPr>
            <a:noAutofit/>
          </a:bodyPr>
          <a:lstStyle/>
          <a:p>
            <a:pPr algn="l"/>
            <a:r>
              <a:rPr lang="en-US" sz="1800" b="1" dirty="0" err="1" smtClean="0"/>
              <a:t>Iluminarea</a:t>
            </a:r>
            <a:r>
              <a:rPr lang="en-US" sz="1800" b="1" dirty="0" smtClean="0"/>
              <a:t> </a:t>
            </a:r>
            <a:r>
              <a:rPr lang="en-US" sz="1800" b="1" dirty="0" err="1" smtClean="0"/>
              <a:t>verticala</a:t>
            </a:r>
            <a:r>
              <a:rPr lang="en-US" sz="1800" b="1" dirty="0" smtClean="0"/>
              <a:t>!</a:t>
            </a:r>
            <a:endParaRPr lang="en-US" sz="1800" dirty="0" smtClean="0"/>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5704" y="1367111"/>
            <a:ext cx="7321183" cy="5490887"/>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064128" y="908721"/>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235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72" y="1463861"/>
            <a:ext cx="1763688" cy="405704"/>
          </a:xfrm>
        </p:spPr>
        <p:txBody>
          <a:bodyPr>
            <a:noAutofit/>
          </a:bodyPr>
          <a:lstStyle/>
          <a:p>
            <a:pPr algn="l"/>
            <a:r>
              <a:rPr lang="en-US" sz="1400" b="1" dirty="0">
                <a:solidFill>
                  <a:schemeClr val="tx1"/>
                </a:solidFill>
              </a:rPr>
              <a:t>Sidewalk!</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567" y="1982029"/>
            <a:ext cx="5006935" cy="3755201"/>
          </a:xfrm>
          <a:prstGeom prst="rect">
            <a:avLst/>
          </a:prstGeom>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714330" y="5816963"/>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40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683568" y="2033446"/>
            <a:ext cx="7560840" cy="3501008"/>
          </a:xfrm>
        </p:spPr>
        <p:txBody>
          <a:bodyPr>
            <a:noAutofit/>
          </a:bodyPr>
          <a:lstStyle/>
          <a:p>
            <a:pPr algn="just">
              <a:spcBef>
                <a:spcPts val="600"/>
              </a:spcBef>
              <a:spcAft>
                <a:spcPts val="600"/>
              </a:spcAft>
            </a:pPr>
            <a:r>
              <a:rPr lang="en-US" sz="1400" dirty="0"/>
              <a:t>Increasing the overall efficiency of the lighting system, reflected by increasing the level of illumination simultaneously with the decrease in energy consumption, is the main element of progress of the project.</a:t>
            </a:r>
          </a:p>
          <a:p>
            <a:pPr algn="just">
              <a:spcBef>
                <a:spcPts val="600"/>
              </a:spcBef>
              <a:spcAft>
                <a:spcPts val="600"/>
              </a:spcAft>
            </a:pPr>
            <a:r>
              <a:rPr lang="en-US" sz="1400" dirty="0"/>
              <a:t>The modernization of the street public lighting consists in combining and balancing the theoretical solutions with the practical and economic ones (low energy consumption, minimal maintenance and installation costs, and the total costs of the lighting system administrator).</a:t>
            </a:r>
          </a:p>
          <a:p>
            <a:pPr algn="just">
              <a:spcBef>
                <a:spcPts val="600"/>
              </a:spcBef>
              <a:spcAft>
                <a:spcPts val="600"/>
              </a:spcAft>
            </a:pPr>
            <a:r>
              <a:rPr lang="en-US" sz="1400" dirty="0"/>
              <a:t>It can be appreciated that achieving a comfortable light climate with minimal energy consumption with the most intense use of efficient and reliable lighting sources and luminaires and a minimum investment is a criterion for appreciating a modern lighting system efficient.</a:t>
            </a:r>
            <a:endParaRPr lang="en-US" sz="14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12" t="42578" r="34258" b="44531"/>
          <a:stretch/>
        </p:blipFill>
        <p:spPr bwMode="auto">
          <a:xfrm>
            <a:off x="683568" y="5977058"/>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83568" y="545169"/>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2205683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5856" y="1692923"/>
            <a:ext cx="2160240" cy="477712"/>
          </a:xfrm>
        </p:spPr>
        <p:txBody>
          <a:bodyPr>
            <a:noAutofit/>
          </a:bodyPr>
          <a:lstStyle/>
          <a:p>
            <a:pPr algn="l"/>
            <a:r>
              <a:rPr lang="ro-RO" sz="1400" b="1" dirty="0" smtClean="0">
                <a:solidFill>
                  <a:schemeClr val="tx1"/>
                </a:solidFill>
              </a:rPr>
              <a:t>C</a:t>
            </a:r>
            <a:r>
              <a:rPr lang="en-US" sz="1400" b="1" dirty="0" err="1" smtClean="0">
                <a:solidFill>
                  <a:schemeClr val="tx1"/>
                </a:solidFill>
              </a:rPr>
              <a:t>onclusions</a:t>
            </a:r>
            <a:r>
              <a:rPr lang="en-US" sz="1400" b="1" dirty="0">
                <a:solidFill>
                  <a:schemeClr val="tx1"/>
                </a:solidFill>
              </a:rPr>
              <a:t>:</a:t>
            </a:r>
            <a:endParaRPr lang="en-US" sz="1400" dirty="0" smtClean="0">
              <a:solidFill>
                <a:schemeClr val="tx1"/>
              </a:solidFill>
            </a:endParaRPr>
          </a:p>
          <a:p>
            <a:pPr algn="l"/>
            <a:endParaRPr lang="en-US" sz="1800" dirty="0"/>
          </a:p>
          <a:p>
            <a:pPr algn="l"/>
            <a:endParaRPr lang="en-US" sz="1800" dirty="0"/>
          </a:p>
        </p:txBody>
      </p:sp>
      <p:grpSp>
        <p:nvGrpSpPr>
          <p:cNvPr id="8" name="Group 7"/>
          <p:cNvGrpSpPr>
            <a:grpSpLocks noChangeAspect="1"/>
          </p:cNvGrpSpPr>
          <p:nvPr/>
        </p:nvGrpSpPr>
        <p:grpSpPr>
          <a:xfrm>
            <a:off x="-1" y="23502"/>
            <a:ext cx="9146888" cy="1343611"/>
            <a:chOff x="0" y="101600"/>
            <a:chExt cx="8991600" cy="1320800"/>
          </a:xfrm>
        </p:grpSpPr>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01600"/>
              <a:ext cx="899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28184" y="101600"/>
              <a:ext cx="1651000" cy="2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12" t="42578" r="34258" b="44531"/>
          <a:stretch/>
        </p:blipFill>
        <p:spPr bwMode="auto">
          <a:xfrm>
            <a:off x="6064128" y="908721"/>
            <a:ext cx="2222748" cy="53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2137399411"/>
              </p:ext>
            </p:extLst>
          </p:nvPr>
        </p:nvGraphicFramePr>
        <p:xfrm>
          <a:off x="2051720" y="2188575"/>
          <a:ext cx="4615085" cy="3179949"/>
        </p:xfrm>
        <a:graphic>
          <a:graphicData uri="http://schemas.openxmlformats.org/presentationml/2006/ole">
            <mc:AlternateContent xmlns:mc="http://schemas.openxmlformats.org/markup-compatibility/2006">
              <mc:Choice xmlns:v="urn:schemas-microsoft-com:vml" Requires="v">
                <p:oleObj spid="_x0000_s6146" name="Document" r:id="rId6" imgW="4142309" imgH="3030706" progId="Word.Document.12">
                  <p:embed/>
                </p:oleObj>
              </mc:Choice>
              <mc:Fallback>
                <p:oleObj name="Document" r:id="rId6" imgW="4142309" imgH="3030706" progId="Word.Document.12">
                  <p:embed/>
                  <p:pic>
                    <p:nvPicPr>
                      <p:cNvPr id="0" name=""/>
                      <p:cNvPicPr/>
                      <p:nvPr/>
                    </p:nvPicPr>
                    <p:blipFill>
                      <a:blip r:embed="rId7"/>
                      <a:stretch>
                        <a:fillRect/>
                      </a:stretch>
                    </p:blipFill>
                    <p:spPr>
                      <a:xfrm>
                        <a:off x="2051720" y="2188575"/>
                        <a:ext cx="4615085" cy="3179949"/>
                      </a:xfrm>
                      <a:prstGeom prst="rect">
                        <a:avLst/>
                      </a:prstGeom>
                    </p:spPr>
                  </p:pic>
                </p:oleObj>
              </mc:Fallback>
            </mc:AlternateContent>
          </a:graphicData>
        </a:graphic>
      </p:graphicFrame>
    </p:spTree>
    <p:extLst>
      <p:ext uri="{BB962C8B-B14F-4D97-AF65-F5344CB8AC3E}">
        <p14:creationId xmlns:p14="http://schemas.microsoft.com/office/powerpoint/2010/main" val="351011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29386" y="1844824"/>
            <a:ext cx="7631046" cy="3834071"/>
          </a:xfrm>
        </p:spPr>
        <p:txBody>
          <a:bodyPr>
            <a:noAutofit/>
          </a:bodyPr>
          <a:lstStyle/>
          <a:p>
            <a:pPr algn="just">
              <a:spcBef>
                <a:spcPts val="600"/>
              </a:spcBef>
              <a:spcAft>
                <a:spcPts val="600"/>
              </a:spcAft>
            </a:pPr>
            <a:r>
              <a:rPr lang="en-US" sz="1400" dirty="0"/>
              <a:t>Bringing street public lighting to the parameters set by SR 13433/99 as well as alignment with European norms required the change of incandescent lamps and lighting fixtures with reliable and efficient lamps, the arguments presented both on the indirect and economic benefits line reveal the necessity of increasing the efficiency of street public lighting In the neighboring areas of Resita.</a:t>
            </a:r>
          </a:p>
          <a:p>
            <a:pPr algn="just">
              <a:spcBef>
                <a:spcPts val="600"/>
              </a:spcBef>
              <a:spcAft>
                <a:spcPts val="600"/>
              </a:spcAft>
            </a:pPr>
            <a:r>
              <a:rPr lang="en-US" sz="1400" dirty="0"/>
              <a:t>According to SR 13433/99 and the technical norms in force, the streets were light-technical in the ME5 category.</a:t>
            </a:r>
          </a:p>
          <a:p>
            <a:pPr algn="just">
              <a:spcBef>
                <a:spcPts val="600"/>
              </a:spcBef>
              <a:spcAft>
                <a:spcPts val="600"/>
              </a:spcAft>
            </a:pPr>
            <a:r>
              <a:rPr lang="en-US" sz="1400" dirty="0"/>
              <a:t>In all areas around Resita, the existing lighting fixtures have been replaced with 65W led lamps.</a:t>
            </a:r>
          </a:p>
          <a:p>
            <a:pPr algn="just">
              <a:spcBef>
                <a:spcPts val="600"/>
              </a:spcBef>
              <a:spcAft>
                <a:spcPts val="600"/>
              </a:spcAft>
            </a:pPr>
            <a:r>
              <a:rPr lang="en-US" sz="1400" dirty="0"/>
              <a:t>In the Doman district, where lighting was generally disposed of 2 in 2 pillars, the amplification of the lighting system was made by equipping all the pillars in the existing power grid, where consoles and lighting fixtures would be mounted.</a:t>
            </a:r>
            <a:endParaRPr lang="it-IT" sz="1400" dirty="0"/>
          </a:p>
          <a:p>
            <a:endParaRPr lang="en-US" sz="1800"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12" t="42578" r="34258" b="44531"/>
          <a:stretch/>
        </p:blipFill>
        <p:spPr bwMode="auto">
          <a:xfrm>
            <a:off x="829386" y="5949280"/>
            <a:ext cx="2078732" cy="49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683568" y="545169"/>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173226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395536" y="692696"/>
            <a:ext cx="8280920" cy="5157192"/>
          </a:xfrm>
        </p:spPr>
        <p:txBody>
          <a:bodyPr>
            <a:noAutofit/>
          </a:bodyPr>
          <a:lstStyle/>
          <a:p>
            <a:r>
              <a:rPr lang="en-US" sz="1400" b="1" dirty="0"/>
              <a:t>Street centralizer on the projected situation of rehabilitated public lighting systems</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985666855"/>
              </p:ext>
            </p:extLst>
          </p:nvPr>
        </p:nvGraphicFramePr>
        <p:xfrm>
          <a:off x="873931" y="1412777"/>
          <a:ext cx="7344817" cy="4320478"/>
        </p:xfrm>
        <a:graphic>
          <a:graphicData uri="http://schemas.openxmlformats.org/drawingml/2006/table">
            <a:tbl>
              <a:tblPr>
                <a:tableStyleId>{5C22544A-7EE6-4342-B048-85BDC9FD1C3A}</a:tableStyleId>
              </a:tblPr>
              <a:tblGrid>
                <a:gridCol w="368941"/>
                <a:gridCol w="1320416"/>
                <a:gridCol w="815551"/>
                <a:gridCol w="834970"/>
                <a:gridCol w="796133"/>
                <a:gridCol w="932058"/>
                <a:gridCol w="1254052"/>
                <a:gridCol w="1022696"/>
              </a:tblGrid>
              <a:tr h="1015707">
                <a:tc>
                  <a:txBody>
                    <a:bodyPr/>
                    <a:lstStyle/>
                    <a:p>
                      <a:pPr algn="ctr" fontAlgn="ctr"/>
                      <a:r>
                        <a:rPr lang="en-US" sz="900" b="1" i="1" u="none" strike="noStrike" dirty="0">
                          <a:effectLst/>
                        </a:rPr>
                        <a:t>Nr. </a:t>
                      </a:r>
                      <a:r>
                        <a:rPr lang="en-US" sz="900" b="1" i="1" u="none" strike="noStrike" dirty="0" err="1">
                          <a:effectLst/>
                        </a:rPr>
                        <a:t>Crt</a:t>
                      </a:r>
                      <a:r>
                        <a:rPr lang="en-US" sz="900" b="1" i="1" u="none" strike="noStrike" dirty="0">
                          <a:effectLst/>
                        </a:rPr>
                        <a:t>.</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dirty="0" err="1">
                          <a:effectLst/>
                        </a:rPr>
                        <a:t>Strada</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dirty="0">
                          <a:effectLst/>
                        </a:rPr>
                        <a:t>Nr. total </a:t>
                      </a:r>
                      <a:r>
                        <a:rPr lang="en-US" sz="900" b="1" i="1" u="none" strike="noStrike" dirty="0" err="1">
                          <a:effectLst/>
                        </a:rPr>
                        <a:t>stalpi</a:t>
                      </a:r>
                      <a:r>
                        <a:rPr lang="en-US" sz="900" b="1" i="1" u="none" strike="noStrike" dirty="0">
                          <a:effectLst/>
                        </a:rPr>
                        <a:t> </a:t>
                      </a:r>
                      <a:r>
                        <a:rPr lang="en-US" sz="900" b="1" i="1" u="none" strike="noStrike" dirty="0" err="1">
                          <a:effectLst/>
                        </a:rPr>
                        <a:t>existenti</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900" b="1" i="1" u="none" strike="noStrike" dirty="0">
                          <a:effectLst/>
                        </a:rPr>
                        <a:t>Nr. total corpuri ilum. Existente</a:t>
                      </a:r>
                      <a:endParaRPr lang="pt-BR"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dirty="0" err="1">
                          <a:effectLst/>
                        </a:rPr>
                        <a:t>Putere</a:t>
                      </a:r>
                      <a:r>
                        <a:rPr lang="en-US" sz="900" b="1" i="1" u="none" strike="noStrike" dirty="0">
                          <a:effectLst/>
                        </a:rPr>
                        <a:t> </a:t>
                      </a:r>
                      <a:r>
                        <a:rPr lang="en-US" sz="900" b="1" i="1" u="none" strike="noStrike" dirty="0" err="1">
                          <a:effectLst/>
                        </a:rPr>
                        <a:t>instalata</a:t>
                      </a:r>
                      <a:r>
                        <a:rPr lang="en-US" sz="900" b="1" i="1" u="none" strike="noStrike" dirty="0">
                          <a:effectLst/>
                        </a:rPr>
                        <a:t> </a:t>
                      </a:r>
                      <a:r>
                        <a:rPr lang="en-US" sz="900" b="1" i="1" u="none" strike="noStrike" dirty="0" err="1">
                          <a:effectLst/>
                        </a:rPr>
                        <a:t>existenta</a:t>
                      </a:r>
                      <a:r>
                        <a:rPr lang="en-US" sz="900" b="1" i="1" u="none" strike="noStrike" dirty="0">
                          <a:effectLst/>
                        </a:rPr>
                        <a:t> [W]</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900" b="1" i="1" u="none" strike="noStrike" dirty="0">
                          <a:effectLst/>
                        </a:rPr>
                        <a:t>Nr. total corpuri ilum. Propuse</a:t>
                      </a:r>
                      <a:endParaRPr lang="pt-BR"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900" b="1" i="1" u="none" strike="noStrike" dirty="0">
                          <a:effectLst/>
                        </a:rPr>
                        <a:t>Putere instalata unitara in corpul modernizat [W]</a:t>
                      </a:r>
                      <a:endParaRPr lang="it-IT"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dirty="0" err="1">
                          <a:effectLst/>
                        </a:rPr>
                        <a:t>Putere</a:t>
                      </a:r>
                      <a:r>
                        <a:rPr lang="en-US" sz="900" b="1" i="1" u="none" strike="noStrike" dirty="0">
                          <a:effectLst/>
                        </a:rPr>
                        <a:t> </a:t>
                      </a:r>
                      <a:r>
                        <a:rPr lang="en-US" sz="900" b="1" i="1" u="none" strike="noStrike" dirty="0" err="1">
                          <a:effectLst/>
                        </a:rPr>
                        <a:t>instalata</a:t>
                      </a:r>
                      <a:r>
                        <a:rPr lang="en-US" sz="900" b="1" i="1" u="none" strike="noStrike" dirty="0">
                          <a:effectLst/>
                        </a:rPr>
                        <a:t> </a:t>
                      </a:r>
                      <a:r>
                        <a:rPr lang="en-US" sz="900" b="1" i="1" u="none" strike="noStrike" dirty="0" err="1">
                          <a:effectLst/>
                        </a:rPr>
                        <a:t>propusa</a:t>
                      </a:r>
                      <a:r>
                        <a:rPr lang="en-US" sz="900" b="1" i="1" u="none" strike="noStrike" dirty="0">
                          <a:effectLst/>
                        </a:rPr>
                        <a:t> [W]</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44">
                <a:tc>
                  <a:txBody>
                    <a:bodyPr/>
                    <a:lstStyle/>
                    <a:p>
                      <a:pPr algn="ctr" fontAlgn="ctr"/>
                      <a:r>
                        <a:rPr lang="en-US" sz="900" b="1" i="1" u="none" strike="noStrike">
                          <a:effectLst/>
                        </a:rPr>
                        <a:t>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1</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2</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3</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4</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5</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a:effectLst/>
                        </a:rPr>
                        <a:t>6</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i="1" u="none" strike="noStrike" dirty="0">
                          <a:effectLst/>
                        </a:rPr>
                        <a:t>7</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44">
                <a:tc>
                  <a:txBody>
                    <a:bodyPr/>
                    <a:lstStyle/>
                    <a:p>
                      <a:pPr algn="ctr" fontAlgn="ctr"/>
                      <a:r>
                        <a:rPr lang="en-US" sz="900" u="none" strike="noStrike" dirty="0">
                          <a:effectLst/>
                        </a:rPr>
                        <a:t>a</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Câlnic</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177</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178</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12460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178</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11570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44">
                <a:tc>
                  <a:txBody>
                    <a:bodyPr/>
                    <a:lstStyle/>
                    <a:p>
                      <a:pPr algn="ctr" fontAlgn="ctr"/>
                      <a:r>
                        <a:rPr lang="en-US" sz="900" u="none" strike="noStrike">
                          <a:effectLst/>
                        </a:rPr>
                        <a:t>b</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Cuptoare</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119</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110</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7700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110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65</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7150</a:t>
                      </a:r>
                      <a:endParaRPr lang="en-US" sz="900" b="0" i="0"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688">
                <a:tc>
                  <a:txBody>
                    <a:bodyPr/>
                    <a:lstStyle/>
                    <a:p>
                      <a:pPr algn="ctr" fontAlgn="ctr"/>
                      <a:r>
                        <a:rPr lang="en-US" sz="900" u="none" strike="noStrike">
                          <a:effectLst/>
                        </a:rPr>
                        <a:t>c1</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900" u="none" strike="noStrike">
                          <a:effectLst/>
                        </a:rPr>
                        <a:t>Driglovăţ, din care</a:t>
                      </a:r>
                      <a:endParaRPr lang="vi-VN"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42</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42</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4200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42</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2730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688">
                <a:tc>
                  <a:txBody>
                    <a:bodyPr/>
                    <a:lstStyle/>
                    <a:p>
                      <a:pPr algn="ctr" fontAlgn="ctr"/>
                      <a:r>
                        <a:rPr lang="en-US" sz="900" u="none" strike="noStrike">
                          <a:effectLst/>
                        </a:rPr>
                        <a:t>c2</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900" u="none" strike="noStrike">
                          <a:effectLst/>
                        </a:rPr>
                        <a:t>Zonă străzi acces spre Driglovăţ</a:t>
                      </a:r>
                      <a:endParaRPr lang="vi-VN"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47</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3620</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3900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8498">
                <a:tc>
                  <a:txBody>
                    <a:bodyPr/>
                    <a:lstStyle/>
                    <a:p>
                      <a:pPr algn="ctr" fontAlgn="ctr"/>
                      <a:r>
                        <a:rPr lang="en-US" sz="900" u="none" strike="noStrike">
                          <a:effectLst/>
                        </a:rPr>
                        <a:t>d</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Doman</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159</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91</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6370</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166</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10790</a:t>
                      </a:r>
                      <a:endParaRPr lang="en-US" sz="900" b="0" i="0"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05">
                <a:tc>
                  <a:txBody>
                    <a:bodyPr/>
                    <a:lstStyle/>
                    <a:p>
                      <a:pPr algn="ctr" fontAlgn="ctr"/>
                      <a:r>
                        <a:rPr lang="en-US" sz="900" u="none" strike="noStrike">
                          <a:effectLst/>
                        </a:rPr>
                        <a:t>e</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Moniom </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65</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9000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60</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65</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3900</a:t>
                      </a:r>
                      <a:endParaRPr lang="en-US" sz="900" b="0" i="0"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44">
                <a:tc>
                  <a:txBody>
                    <a:bodyPr/>
                    <a:lstStyle/>
                    <a:p>
                      <a:pPr algn="ctr" fontAlgn="ctr"/>
                      <a:r>
                        <a:rPr lang="en-US" sz="900" u="none" strike="noStrike">
                          <a:effectLst/>
                        </a:rPr>
                        <a:t>f</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Poiana Golului</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66</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63</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4970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63</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3105</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05">
                <a:tc>
                  <a:txBody>
                    <a:bodyPr/>
                    <a:lstStyle/>
                    <a:p>
                      <a:pPr algn="ctr" fontAlgn="ctr"/>
                      <a:r>
                        <a:rPr lang="en-US" sz="900" u="none" strike="noStrike">
                          <a:effectLst/>
                        </a:rPr>
                        <a:t>g</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Secu</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132</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123</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8610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123</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7995</a:t>
                      </a:r>
                      <a:endParaRPr lang="en-US" sz="900" b="0"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844">
                <a:tc>
                  <a:txBody>
                    <a:bodyPr/>
                    <a:lstStyle/>
                    <a:p>
                      <a:pPr algn="ctr" fontAlgn="ctr"/>
                      <a:r>
                        <a:rPr lang="en-US" sz="900" u="none" strike="noStrike">
                          <a:effectLst/>
                        </a:rPr>
                        <a:t>h</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u="none" strike="noStrike">
                          <a:effectLst/>
                        </a:rPr>
                        <a:t>Ţerova</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88</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88</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6160</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88</a:t>
                      </a:r>
                      <a:endParaRPr lang="en-US" sz="900" b="1" i="1"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rPr>
                        <a:t>65</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5720</a:t>
                      </a:r>
                      <a:endParaRPr lang="en-US" sz="900" b="1" i="1"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267">
                <a:tc>
                  <a:txBody>
                    <a:bodyPr/>
                    <a:lstStyle/>
                    <a:p>
                      <a:pPr algn="ctr" fontAlgn="ctr"/>
                      <a:r>
                        <a:rPr lang="en-US" sz="900" u="none" strike="noStrike">
                          <a:effectLst/>
                        </a:rPr>
                        <a:t> </a:t>
                      </a:r>
                      <a:endParaRPr lang="en-US" sz="900" b="0" i="0" u="none" strike="noStrike">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900" b="1" u="none" strike="noStrike" dirty="0">
                          <a:effectLst/>
                        </a:rPr>
                        <a:t>TOTAL</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908</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802</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63090</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890</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 </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1" u="none" strike="noStrike" dirty="0">
                          <a:effectLst/>
                        </a:rPr>
                        <a:t>56860</a:t>
                      </a:r>
                      <a:endParaRPr lang="en-US" sz="900" b="1" i="0" u="none" strike="noStrike" dirty="0">
                        <a:effectLst/>
                        <a:latin typeface="Arial Narrow"/>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4251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827584" y="1755169"/>
            <a:ext cx="7632848" cy="5157192"/>
          </a:xfrm>
        </p:spPr>
        <p:txBody>
          <a:bodyPr>
            <a:noAutofit/>
          </a:bodyPr>
          <a:lstStyle/>
          <a:p>
            <a:pPr marL="0" indent="0">
              <a:spcBef>
                <a:spcPts val="600"/>
              </a:spcBef>
              <a:spcAft>
                <a:spcPts val="600"/>
              </a:spcAft>
              <a:buNone/>
            </a:pPr>
            <a:r>
              <a:rPr lang="en-US" sz="1400" dirty="0"/>
              <a:t>Capacities (in physical and value units)</a:t>
            </a:r>
          </a:p>
          <a:p>
            <a:pPr marL="0" indent="0" algn="just">
              <a:spcBef>
                <a:spcPts val="600"/>
              </a:spcBef>
              <a:spcAft>
                <a:spcPts val="600"/>
              </a:spcAft>
              <a:buNone/>
            </a:pPr>
            <a:endParaRPr lang="en-US" sz="1400" dirty="0"/>
          </a:p>
          <a:p>
            <a:pPr algn="just">
              <a:spcBef>
                <a:spcPts val="600"/>
              </a:spcBef>
              <a:spcAft>
                <a:spcPts val="600"/>
              </a:spcAft>
            </a:pPr>
            <a:r>
              <a:rPr lang="en-US" sz="1400" dirty="0"/>
              <a:t>There will be modernization in terms of lighting technology and brought to the level of the standards in force a number of 6 neighboring localities in the municipality of </a:t>
            </a:r>
            <a:r>
              <a:rPr lang="en-US" sz="1400" dirty="0" err="1"/>
              <a:t>Reşiţa</a:t>
            </a:r>
            <a:r>
              <a:rPr lang="en-US" sz="1400" dirty="0"/>
              <a:t> having a total length of approximately 29.45 km, the installed existing electric power decreasing from 63.09kW (76kW inclusive Loss on ballasts) to about 56.86kW.</a:t>
            </a:r>
          </a:p>
          <a:p>
            <a:pPr algn="just">
              <a:spcBef>
                <a:spcPts val="600"/>
              </a:spcBef>
              <a:spcAft>
                <a:spcPts val="600"/>
              </a:spcAft>
            </a:pPr>
            <a:r>
              <a:rPr lang="en-US" sz="1400" dirty="0"/>
              <a:t>These streets will be equipped with an additional number of 88 new lighting fixtures, the total number of new bodies being 890 pieces.</a:t>
            </a:r>
            <a:endParaRPr lang="it-IT" sz="1400" dirty="0" smtClean="0"/>
          </a:p>
          <a:p>
            <a:endParaRPr lang="en-US" sz="1800" dirty="0"/>
          </a:p>
        </p:txBody>
      </p:sp>
      <p:sp>
        <p:nvSpPr>
          <p:cNvPr id="9" name="Title 1"/>
          <p:cNvSpPr txBox="1">
            <a:spLocks/>
          </p:cNvSpPr>
          <p:nvPr/>
        </p:nvSpPr>
        <p:spPr>
          <a:xfrm>
            <a:off x="683568" y="545169"/>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89453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683568" y="1755169"/>
            <a:ext cx="7776864" cy="3834071"/>
          </a:xfrm>
        </p:spPr>
        <p:txBody>
          <a:bodyPr>
            <a:noAutofit/>
          </a:bodyPr>
          <a:lstStyle/>
          <a:p>
            <a:pPr marL="0" indent="0" algn="just">
              <a:buNone/>
            </a:pPr>
            <a:r>
              <a:rPr lang="en-US" sz="1400" dirty="0"/>
              <a:t>Other indicators specific to the field of activity where the investment is made:</a:t>
            </a:r>
          </a:p>
          <a:p>
            <a:pPr algn="just"/>
            <a:endParaRPr lang="en-US" sz="1400" dirty="0"/>
          </a:p>
          <a:p>
            <a:pPr marL="0" indent="0" algn="just">
              <a:spcBef>
                <a:spcPts val="600"/>
              </a:spcBef>
              <a:spcAft>
                <a:spcPts val="600"/>
              </a:spcAft>
              <a:buNone/>
            </a:pPr>
            <a:r>
              <a:rPr lang="en-US" sz="1400" dirty="0"/>
              <a:t>A) before the investment is made:</a:t>
            </a:r>
          </a:p>
          <a:p>
            <a:pPr marL="541338" indent="-276225" algn="just">
              <a:spcBef>
                <a:spcPts val="600"/>
              </a:spcBef>
              <a:spcAft>
                <a:spcPts val="600"/>
              </a:spcAft>
              <a:tabLst>
                <a:tab pos="541338" algn="l"/>
              </a:tabLst>
            </a:pPr>
            <a:r>
              <a:rPr lang="en-US" sz="1400" dirty="0" smtClean="0"/>
              <a:t>Specific </a:t>
            </a:r>
            <a:r>
              <a:rPr lang="en-US" sz="1400" dirty="0"/>
              <a:t>annual electricity consumption (lei / km): 9559.0 RON / km / year</a:t>
            </a:r>
          </a:p>
          <a:p>
            <a:pPr marL="541338" indent="-276225" algn="just">
              <a:spcBef>
                <a:spcPts val="600"/>
              </a:spcBef>
              <a:spcAft>
                <a:spcPts val="600"/>
              </a:spcAft>
              <a:tabLst>
                <a:tab pos="541338" algn="l"/>
              </a:tabLst>
            </a:pPr>
            <a:r>
              <a:rPr lang="en-US" sz="1400" dirty="0" smtClean="0"/>
              <a:t>Annual </a:t>
            </a:r>
            <a:r>
              <a:rPr lang="en-US" sz="1400" dirty="0"/>
              <a:t>specific electricity loss (kWh / km): 2760.0 kWh / km / year</a:t>
            </a:r>
          </a:p>
          <a:p>
            <a:pPr marL="541338" indent="-276225" algn="just">
              <a:spcBef>
                <a:spcPts val="600"/>
              </a:spcBef>
              <a:spcAft>
                <a:spcPts val="600"/>
              </a:spcAft>
              <a:tabLst>
                <a:tab pos="541338" algn="l"/>
              </a:tabLst>
            </a:pPr>
            <a:r>
              <a:rPr lang="en-US" sz="1400" dirty="0" smtClean="0"/>
              <a:t>Specific </a:t>
            </a:r>
            <a:r>
              <a:rPr lang="en-US" sz="1400" dirty="0"/>
              <a:t>power losses (kW / km): 0.778 kW / km</a:t>
            </a:r>
          </a:p>
          <a:p>
            <a:pPr marL="0" indent="0" algn="just">
              <a:spcBef>
                <a:spcPts val="600"/>
              </a:spcBef>
              <a:spcAft>
                <a:spcPts val="600"/>
              </a:spcAft>
              <a:buNone/>
            </a:pPr>
            <a:r>
              <a:rPr lang="en-US" sz="1400" dirty="0"/>
              <a:t>B) after the realization of the investment:</a:t>
            </a:r>
          </a:p>
          <a:p>
            <a:pPr marL="541338" indent="-276225" algn="just">
              <a:spcBef>
                <a:spcPts val="600"/>
              </a:spcBef>
              <a:spcAft>
                <a:spcPts val="600"/>
              </a:spcAft>
            </a:pPr>
            <a:r>
              <a:rPr lang="en-US" sz="1400" dirty="0" smtClean="0"/>
              <a:t>specific </a:t>
            </a:r>
            <a:r>
              <a:rPr lang="en-US" sz="1400" dirty="0"/>
              <a:t>annual electricity consumption (lei / km): 4929.5 RON / km / year</a:t>
            </a:r>
          </a:p>
          <a:p>
            <a:pPr marL="541338" indent="-276225" algn="just">
              <a:spcBef>
                <a:spcPts val="600"/>
              </a:spcBef>
              <a:spcAft>
                <a:spcPts val="600"/>
              </a:spcAft>
            </a:pPr>
            <a:r>
              <a:rPr lang="en-US" sz="1400" dirty="0" smtClean="0"/>
              <a:t>Specific </a:t>
            </a:r>
            <a:r>
              <a:rPr lang="en-US" sz="1400" dirty="0"/>
              <a:t>electricity loss (kWh / km): 488.1 kWh / km / year</a:t>
            </a:r>
          </a:p>
          <a:p>
            <a:pPr marL="541338" indent="-276225" algn="just">
              <a:spcBef>
                <a:spcPts val="600"/>
              </a:spcBef>
              <a:spcAft>
                <a:spcPts val="600"/>
              </a:spcAft>
            </a:pPr>
            <a:r>
              <a:rPr lang="en-US" sz="1400" dirty="0" smtClean="0"/>
              <a:t>Specific </a:t>
            </a:r>
            <a:r>
              <a:rPr lang="en-US" sz="1400" dirty="0"/>
              <a:t>power losses (kW / km): 0.222 kW / km</a:t>
            </a:r>
            <a:endParaRPr lang="vi-VN" sz="1400" dirty="0"/>
          </a:p>
        </p:txBody>
      </p:sp>
      <p:sp>
        <p:nvSpPr>
          <p:cNvPr id="9" name="Title 1"/>
          <p:cNvSpPr txBox="1">
            <a:spLocks/>
          </p:cNvSpPr>
          <p:nvPr/>
        </p:nvSpPr>
        <p:spPr>
          <a:xfrm>
            <a:off x="683568" y="545169"/>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276727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422592" y="1556792"/>
            <a:ext cx="8640960" cy="5157192"/>
          </a:xfrm>
        </p:spPr>
        <p:txBody>
          <a:bodyPr>
            <a:noAutofit/>
          </a:bodyPr>
          <a:lstStyle/>
          <a:p>
            <a:r>
              <a:rPr lang="ro-RO" sz="1400" dirty="0"/>
              <a:t>65W LED Lighting </a:t>
            </a:r>
            <a:r>
              <a:rPr lang="ro-RO" sz="1400" dirty="0" smtClean="0"/>
              <a:t>Specifications:</a:t>
            </a:r>
            <a:endParaRPr lang="ro-RO" sz="1400"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33" t="10000" r="8886" b="3491"/>
          <a:stretch/>
        </p:blipFill>
        <p:spPr bwMode="auto">
          <a:xfrm>
            <a:off x="1187624" y="1916832"/>
            <a:ext cx="662473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683568" y="505232"/>
            <a:ext cx="7776864" cy="1051560"/>
          </a:xfrm>
          <a:prstGeom prst="rect">
            <a:avLst/>
          </a:prstGeom>
        </p:spPr>
        <p:txBody>
          <a:bodyPr vert="horz" anchor="b">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1400" dirty="0" smtClean="0"/>
              <a:t>FEASIBILITY STUDY FOR THE REPLACEMENT OF CLASSICAL LED LIGHT SYSTEMS IN LOCALITIES IN THE MUNICIPALITY OF REŞIŢA: CÂLNIC, ŢEROVA, DOMAN, SECU, CUPTOARE AND MONIOM</a:t>
            </a:r>
            <a:endParaRPr lang="en-US" sz="1400" dirty="0"/>
          </a:p>
        </p:txBody>
      </p:sp>
    </p:spTree>
    <p:extLst>
      <p:ext uri="{BB962C8B-B14F-4D97-AF65-F5344CB8AC3E}">
        <p14:creationId xmlns:p14="http://schemas.microsoft.com/office/powerpoint/2010/main" val="967791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1512</TotalTime>
  <Words>2093</Words>
  <Application>Microsoft Office PowerPoint</Application>
  <PresentationFormat>On-screen Show (4:3)</PresentationFormat>
  <Paragraphs>360</Paragraphs>
  <Slides>40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Arial Narrow</vt:lpstr>
      <vt:lpstr>Calibri</vt:lpstr>
      <vt:lpstr>Times New Roman</vt:lpstr>
      <vt:lpstr>Verdana</vt:lpstr>
      <vt:lpstr>Wingdings 2</vt:lpstr>
      <vt:lpstr>Aspect</vt:lpstr>
      <vt:lpstr>Microsoft Word Document</vt:lpstr>
      <vt:lpstr>PowerPoint Presentation</vt:lpstr>
      <vt:lpstr>FEASIBILITY STUDY FOR THE REPLACEMENT OF CLASSICAL LED LIGHT SYSTEMS IN LOCALITIES IN THE MUNICIPALITY OF REŞIŢA: CÂLNIC, ŢEROVA, DOMAN, SECU, CUPTOARE AND MONIOM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Expert Grup SRL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 DE FEZABILITATE PENTRU ÎNLOCUIREA SISTEMELOR CLASICE DE ILUMINAT PUBLIC PRIN SISTEME CU LED ÎN ARIA DE IMPLEMENTARE  A PROIECTULUI 100RES COMMUNITIES</dc:title>
  <dc:creator>Expert7</dc:creator>
  <cp:lastModifiedBy>Gabi</cp:lastModifiedBy>
  <cp:revision>94</cp:revision>
  <cp:lastPrinted>2015-03-24T06:53:19Z</cp:lastPrinted>
  <dcterms:created xsi:type="dcterms:W3CDTF">2015-03-23T14:00:51Z</dcterms:created>
  <dcterms:modified xsi:type="dcterms:W3CDTF">2017-09-01T08:06:40Z</dcterms:modified>
</cp:coreProperties>
</file>