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300B-64E4-422A-A119-0C971BB96A07}" type="datetimeFigureOut">
              <a:rPr lang="hu-HU" smtClean="0"/>
              <a:pPr/>
              <a:t>2017. 06. 22.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E4CE-9DA2-464D-90CA-81318FFAC71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7016824" cy="2276872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Arial Rounded MT Bold" pitchFamily="34" charset="0"/>
              </a:rPr>
              <a:t>Study concerning optimization of photovoltaic lighting system in </a:t>
            </a:r>
            <a:r>
              <a:rPr lang="en-GB" sz="3600" b="1" dirty="0" err="1">
                <a:latin typeface="Arial Rounded MT Bold" pitchFamily="34" charset="0"/>
              </a:rPr>
              <a:t>Margineni</a:t>
            </a:r>
            <a:r>
              <a:rPr lang="en-GB" sz="3600" b="1" dirty="0">
                <a:latin typeface="Arial Rounded MT Bold" pitchFamily="34" charset="0"/>
              </a:rPr>
              <a:t> village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30824" y="3501008"/>
            <a:ext cx="5213176" cy="1320552"/>
          </a:xfrm>
        </p:spPr>
        <p:txBody>
          <a:bodyPr/>
          <a:lstStyle/>
          <a:p>
            <a:r>
              <a:rPr lang="hu-HU" b="1" dirty="0" err="1" smtClean="0">
                <a:solidFill>
                  <a:schemeClr val="tx1"/>
                </a:solidFill>
                <a:latin typeface="Arial Rounded MT Bold" pitchFamily="34" charset="0"/>
              </a:rPr>
              <a:t>By</a:t>
            </a:r>
            <a:r>
              <a:rPr lang="hu-HU" b="1" dirty="0" smtClean="0">
                <a:solidFill>
                  <a:schemeClr val="tx1"/>
                </a:solidFill>
                <a:latin typeface="Arial Rounded MT Bold" pitchFamily="34" charset="0"/>
              </a:rPr>
              <a:t>: </a:t>
            </a:r>
            <a:r>
              <a:rPr lang="hu-HU" b="1" dirty="0" err="1" smtClean="0">
                <a:solidFill>
                  <a:schemeClr val="tx1"/>
                </a:solidFill>
                <a:latin typeface="Arial Rounded MT Bold" pitchFamily="34" charset="0"/>
              </a:rPr>
              <a:t>Dora</a:t>
            </a:r>
            <a:r>
              <a:rPr lang="hu-HU" b="1" dirty="0" smtClean="0">
                <a:solidFill>
                  <a:schemeClr val="tx1"/>
                </a:solidFill>
                <a:latin typeface="Arial Rounded MT Bold" pitchFamily="34" charset="0"/>
              </a:rPr>
              <a:t> Okos</a:t>
            </a:r>
          </a:p>
          <a:p>
            <a:r>
              <a:rPr lang="hu-HU" b="1" dirty="0" err="1" smtClean="0">
                <a:solidFill>
                  <a:schemeClr val="tx1"/>
                </a:solidFill>
                <a:latin typeface="Arial Rounded MT Bold" pitchFamily="34" charset="0"/>
              </a:rPr>
              <a:t>Bacau</a:t>
            </a:r>
            <a:r>
              <a:rPr lang="hu-HU" b="1" dirty="0" smtClean="0">
                <a:solidFill>
                  <a:schemeClr val="tx1"/>
                </a:solidFill>
                <a:latin typeface="Arial Rounded MT Bold" pitchFamily="34" charset="0"/>
              </a:rPr>
              <a:t>, 2017.04.27.</a:t>
            </a:r>
            <a:endParaRPr lang="hu-HU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b="1" dirty="0" err="1" smtClean="0">
                <a:latin typeface="Arial Rounded MT Bold" pitchFamily="34" charset="0"/>
              </a:rPr>
              <a:t>Thank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r>
              <a:rPr lang="hu-HU" b="1" dirty="0" err="1" smtClean="0">
                <a:latin typeface="Arial Rounded MT Bold" pitchFamily="34" charset="0"/>
              </a:rPr>
              <a:t>you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r>
              <a:rPr lang="hu-HU" b="1" dirty="0" err="1" smtClean="0">
                <a:latin typeface="Arial Rounded MT Bold" pitchFamily="34" charset="0"/>
              </a:rPr>
              <a:t>for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r>
              <a:rPr lang="hu-HU" b="1" dirty="0" err="1" smtClean="0">
                <a:latin typeface="Arial Rounded MT Bold" pitchFamily="34" charset="0"/>
              </a:rPr>
              <a:t>your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r>
              <a:rPr lang="hu-HU" b="1" dirty="0" err="1" smtClean="0">
                <a:latin typeface="Arial Rounded MT Bold" pitchFamily="34" charset="0"/>
              </a:rPr>
              <a:t>attention</a:t>
            </a:r>
            <a:r>
              <a:rPr lang="hu-HU" b="1" dirty="0" smtClean="0">
                <a:latin typeface="Arial Rounded MT Bold" pitchFamily="34" charset="0"/>
              </a:rPr>
              <a:t>!</a:t>
            </a:r>
            <a:endParaRPr lang="hu-HU" b="1" dirty="0">
              <a:latin typeface="Arial Rounded MT Bold" pitchFamily="34" charset="0"/>
            </a:endParaRPr>
          </a:p>
        </p:txBody>
      </p:sp>
      <p:pic>
        <p:nvPicPr>
          <p:cNvPr id="4" name="Kép 3" descr="earth_on_hand_wallpaper-1024x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08920"/>
            <a:ext cx="5328592" cy="33303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Arial Rounded MT Bold" pitchFamily="34" charset="0"/>
              </a:rPr>
              <a:t>  </a:t>
            </a:r>
          </a:p>
          <a:p>
            <a:pPr>
              <a:buNone/>
            </a:pPr>
            <a:r>
              <a:rPr lang="hu-HU" dirty="0" smtClean="0">
                <a:latin typeface="Arial Rounded MT Bold" pitchFamily="34" charset="0"/>
              </a:rPr>
              <a:t>   The </a:t>
            </a:r>
            <a:r>
              <a:rPr lang="hu-HU" dirty="0" err="1" smtClean="0">
                <a:latin typeface="Arial Rounded MT Bold" pitchFamily="34" charset="0"/>
              </a:rPr>
              <a:t>case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study’s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goal</a:t>
            </a:r>
            <a:r>
              <a:rPr lang="hu-HU" dirty="0" smtClean="0">
                <a:latin typeface="Arial Rounded MT Bold" pitchFamily="34" charset="0"/>
              </a:rPr>
              <a:t>: </a:t>
            </a:r>
            <a:r>
              <a:rPr lang="hu-HU" dirty="0" err="1" smtClean="0">
                <a:latin typeface="Arial Rounded MT Bold" pitchFamily="34" charset="0"/>
              </a:rPr>
              <a:t>propose</a:t>
            </a:r>
            <a:r>
              <a:rPr lang="hu-HU" dirty="0" smtClean="0">
                <a:latin typeface="Arial Rounded MT Bold" pitchFamily="34" charset="0"/>
              </a:rPr>
              <a:t> a modern, </a:t>
            </a:r>
            <a:r>
              <a:rPr lang="hu-HU" dirty="0" err="1" smtClean="0">
                <a:latin typeface="Arial Rounded MT Bold" pitchFamily="34" charset="0"/>
              </a:rPr>
              <a:t>energy-</a:t>
            </a:r>
            <a:r>
              <a:rPr lang="hu-HU" dirty="0" smtClean="0">
                <a:latin typeface="Arial Rounded MT Bold" pitchFamily="34" charset="0"/>
              </a:rPr>
              <a:t>, and </a:t>
            </a:r>
            <a:r>
              <a:rPr lang="hu-HU" dirty="0" err="1" smtClean="0">
                <a:latin typeface="Arial Rounded MT Bold" pitchFamily="34" charset="0"/>
              </a:rPr>
              <a:t>cost</a:t>
            </a:r>
            <a:r>
              <a:rPr lang="hu-HU" dirty="0" smtClean="0">
                <a:latin typeface="Arial Rounded MT Bold" pitchFamily="34" charset="0"/>
              </a:rPr>
              <a:t> saving </a:t>
            </a:r>
            <a:r>
              <a:rPr lang="hu-HU" dirty="0" err="1" smtClean="0">
                <a:latin typeface="Arial Rounded MT Bold" pitchFamily="34" charset="0"/>
              </a:rPr>
              <a:t>system</a:t>
            </a:r>
            <a:r>
              <a:rPr lang="hu-HU" dirty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for</a:t>
            </a:r>
            <a:r>
              <a:rPr lang="hu-HU" dirty="0" smtClean="0">
                <a:latin typeface="Arial Rounded MT Bold" pitchFamily="34" charset="0"/>
              </a:rPr>
              <a:t> a </a:t>
            </a:r>
            <a:r>
              <a:rPr lang="hu-HU" dirty="0" err="1" smtClean="0">
                <a:latin typeface="Arial Rounded MT Bold" pitchFamily="34" charset="0"/>
              </a:rPr>
              <a:t>street</a:t>
            </a:r>
            <a:r>
              <a:rPr lang="hu-HU" dirty="0" smtClean="0">
                <a:latin typeface="Arial Rounded MT Bold" pitchFamily="34" charset="0"/>
              </a:rPr>
              <a:t>, </a:t>
            </a:r>
            <a:r>
              <a:rPr lang="hu-HU" dirty="0" err="1" smtClean="0">
                <a:latin typeface="Arial Rounded MT Bold" pitchFamily="34" charset="0"/>
              </a:rPr>
              <a:t>where</a:t>
            </a:r>
            <a:r>
              <a:rPr lang="hu-HU" dirty="0" smtClean="0">
                <a:latin typeface="Arial Rounded MT Bold" pitchFamily="34" charset="0"/>
              </a:rPr>
              <a:t> no </a:t>
            </a:r>
            <a:r>
              <a:rPr lang="hu-HU" dirty="0" err="1" smtClean="0">
                <a:latin typeface="Arial Rounded MT Bold" pitchFamily="34" charset="0"/>
              </a:rPr>
              <a:t>lighting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system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in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Margineni</a:t>
            </a:r>
            <a:endParaRPr lang="hu-HU" dirty="0">
              <a:latin typeface="Arial Rounded MT Bold" pitchFamily="34" charset="0"/>
            </a:endParaRPr>
          </a:p>
        </p:txBody>
      </p:sp>
      <p:pic>
        <p:nvPicPr>
          <p:cNvPr id="4" name="Kép 3" descr="building-solar-panels-to-save-money-300x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429000"/>
            <a:ext cx="3888432" cy="2592288"/>
          </a:xfrm>
          <a:prstGeom prst="rect">
            <a:avLst/>
          </a:prstGeom>
        </p:spPr>
      </p:pic>
      <p:pic>
        <p:nvPicPr>
          <p:cNvPr id="5" name="Kép 4" descr="solar-panel-green-renewable-energy-184022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212976"/>
            <a:ext cx="3168352" cy="3387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/>
          <a:lstStyle/>
          <a:p>
            <a:endParaRPr lang="hu-HU" b="1" dirty="0"/>
          </a:p>
        </p:txBody>
      </p:sp>
      <p:sp>
        <p:nvSpPr>
          <p:cNvPr id="4" name="Ellipszis 3"/>
          <p:cNvSpPr/>
          <p:nvPr/>
        </p:nvSpPr>
        <p:spPr>
          <a:xfrm>
            <a:off x="611560" y="2492896"/>
            <a:ext cx="3024336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270892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latin typeface="Arial Rounded MT Bold" pitchFamily="34" charset="0"/>
              </a:rPr>
              <a:t>Project</a:t>
            </a:r>
          </a:p>
        </p:txBody>
      </p:sp>
      <p:sp>
        <p:nvSpPr>
          <p:cNvPr id="6" name="Ellipszis 5"/>
          <p:cNvSpPr/>
          <p:nvPr/>
        </p:nvSpPr>
        <p:spPr>
          <a:xfrm>
            <a:off x="4932040" y="836712"/>
            <a:ext cx="2520280" cy="10081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5076056" y="98072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Arial Rounded MT Bold" pitchFamily="34" charset="0"/>
              </a:rPr>
              <a:t>1. </a:t>
            </a:r>
            <a:r>
              <a:rPr lang="hu-HU" dirty="0" err="1" smtClean="0">
                <a:latin typeface="Arial Rounded MT Bold" pitchFamily="34" charset="0"/>
              </a:rPr>
              <a:t>Investigate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the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current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system</a:t>
            </a:r>
            <a:endParaRPr lang="hu-HU" dirty="0">
              <a:latin typeface="Arial Rounded MT Bold" pitchFamily="34" charset="0"/>
            </a:endParaRPr>
          </a:p>
        </p:txBody>
      </p:sp>
      <p:cxnSp>
        <p:nvCxnSpPr>
          <p:cNvPr id="10" name="Egyenes összekötő nyíllal 9"/>
          <p:cNvCxnSpPr/>
          <p:nvPr/>
        </p:nvCxnSpPr>
        <p:spPr>
          <a:xfrm flipV="1">
            <a:off x="3347864" y="1556792"/>
            <a:ext cx="1512168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zis 10"/>
          <p:cNvSpPr/>
          <p:nvPr/>
        </p:nvSpPr>
        <p:spPr>
          <a:xfrm>
            <a:off x="5004048" y="2708920"/>
            <a:ext cx="2592288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5148064" y="292494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Arial Rounded MT Bold" pitchFamily="34" charset="0"/>
              </a:rPr>
              <a:t>2. </a:t>
            </a:r>
            <a:r>
              <a:rPr lang="hu-HU" dirty="0" err="1" smtClean="0">
                <a:latin typeface="Arial Rounded MT Bold" pitchFamily="34" charset="0"/>
              </a:rPr>
              <a:t>Alternatives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to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the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solution</a:t>
            </a:r>
            <a:endParaRPr lang="hu-HU" dirty="0">
              <a:latin typeface="Arial Rounded MT Bold" pitchFamily="34" charset="0"/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3779912" y="3212976"/>
            <a:ext cx="10801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zis 16"/>
          <p:cNvSpPr/>
          <p:nvPr/>
        </p:nvSpPr>
        <p:spPr>
          <a:xfrm>
            <a:off x="5004048" y="4725144"/>
            <a:ext cx="2736304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/>
          <p:cNvSpPr txBox="1"/>
          <p:nvPr/>
        </p:nvSpPr>
        <p:spPr>
          <a:xfrm>
            <a:off x="5292080" y="501317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Arial Rounded MT Bold" pitchFamily="34" charset="0"/>
              </a:rPr>
              <a:t>3. </a:t>
            </a:r>
            <a:r>
              <a:rPr lang="hu-HU" dirty="0" err="1" smtClean="0">
                <a:latin typeface="Arial Rounded MT Bold" pitchFamily="34" charset="0"/>
              </a:rPr>
              <a:t>Propose</a:t>
            </a:r>
            <a:r>
              <a:rPr lang="hu-HU" dirty="0" smtClean="0">
                <a:latin typeface="Arial Rounded MT Bold" pitchFamily="34" charset="0"/>
              </a:rPr>
              <a:t> a  </a:t>
            </a:r>
            <a:r>
              <a:rPr lang="hu-HU" dirty="0" err="1">
                <a:latin typeface="Arial Rounded MT Bold" pitchFamily="34" charset="0"/>
              </a:rPr>
              <a:t>c</a:t>
            </a:r>
            <a:r>
              <a:rPr lang="hu-HU" dirty="0" err="1" smtClean="0">
                <a:latin typeface="Arial Rounded MT Bold" pitchFamily="34" charset="0"/>
              </a:rPr>
              <a:t>orrect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system</a:t>
            </a:r>
            <a:r>
              <a:rPr lang="hu-HU" dirty="0" smtClean="0">
                <a:latin typeface="Arial Rounded MT Bold" pitchFamily="34" charset="0"/>
              </a:rPr>
              <a:t> </a:t>
            </a:r>
            <a:endParaRPr lang="hu-HU" dirty="0">
              <a:latin typeface="Arial Rounded MT Bold" pitchFamily="34" charset="0"/>
            </a:endParaRPr>
          </a:p>
        </p:txBody>
      </p:sp>
      <p:cxnSp>
        <p:nvCxnSpPr>
          <p:cNvPr id="20" name="Egyenes összekötő nyíllal 19"/>
          <p:cNvCxnSpPr/>
          <p:nvPr/>
        </p:nvCxnSpPr>
        <p:spPr>
          <a:xfrm>
            <a:off x="3059832" y="3789040"/>
            <a:ext cx="1728192" cy="12241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latin typeface="Arial Rounded MT Bold" pitchFamily="34" charset="0"/>
              </a:rPr>
              <a:t>Current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r>
              <a:rPr lang="hu-HU" b="1" dirty="0" err="1" smtClean="0">
                <a:latin typeface="Arial Rounded MT Bold" pitchFamily="34" charset="0"/>
              </a:rPr>
              <a:t>system</a:t>
            </a:r>
            <a:endParaRPr lang="hu-HU" b="1" dirty="0">
              <a:latin typeface="Arial Rounded MT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>
                <a:latin typeface="Arial Rounded MT Bold" pitchFamily="34" charset="0"/>
              </a:rPr>
              <a:t>Works </a:t>
            </a:r>
            <a:r>
              <a:rPr lang="hu-HU" sz="2400" dirty="0" err="1" smtClean="0">
                <a:latin typeface="Arial Rounded MT Bold" pitchFamily="34" charset="0"/>
              </a:rPr>
              <a:t>well</a:t>
            </a:r>
            <a:r>
              <a:rPr lang="hu-HU" sz="2400" dirty="0" smtClean="0">
                <a:latin typeface="Arial Rounded MT Bold" pitchFamily="34" charset="0"/>
              </a:rPr>
              <a:t>, </a:t>
            </a:r>
            <a:r>
              <a:rPr lang="hu-HU" sz="2400" dirty="0" err="1" smtClean="0">
                <a:latin typeface="Arial Rounded MT Bold" pitchFamily="34" charset="0"/>
              </a:rPr>
              <a:t>but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there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are</a:t>
            </a:r>
            <a:r>
              <a:rPr lang="hu-HU" sz="2400" dirty="0" smtClean="0">
                <a:latin typeface="Arial Rounded MT Bold" pitchFamily="34" charset="0"/>
              </a:rPr>
              <a:t/>
            </a:r>
            <a:br>
              <a:rPr lang="hu-HU" sz="2400" dirty="0" smtClean="0">
                <a:latin typeface="Arial Rounded MT Bold" pitchFamily="34" charset="0"/>
              </a:rPr>
            </a:b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some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street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where</a:t>
            </a:r>
            <a:r>
              <a:rPr lang="hu-HU" sz="2400" dirty="0" smtClean="0">
                <a:latin typeface="Arial Rounded MT Bold" pitchFamily="34" charset="0"/>
              </a:rPr>
              <a:t> no </a:t>
            </a:r>
            <a:r>
              <a:rPr lang="hu-HU" sz="2400" dirty="0" err="1" smtClean="0">
                <a:latin typeface="Arial Rounded MT Bold" pitchFamily="34" charset="0"/>
              </a:rPr>
              <a:t>lighting</a:t>
            </a:r>
            <a:r>
              <a:rPr lang="hu-HU" sz="2400" dirty="0" smtClean="0">
                <a:latin typeface="Arial Rounded MT Bold" pitchFamily="34" charset="0"/>
              </a:rPr>
              <a:t/>
            </a:r>
            <a:br>
              <a:rPr lang="hu-HU" sz="2400" dirty="0" smtClean="0">
                <a:latin typeface="Arial Rounded MT Bold" pitchFamily="34" charset="0"/>
              </a:rPr>
            </a:b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system</a:t>
            </a:r>
            <a:endParaRPr lang="hu-HU" sz="2400" dirty="0" smtClean="0">
              <a:latin typeface="Arial Rounded MT Bold" pitchFamily="34" charset="0"/>
            </a:endParaRPr>
          </a:p>
          <a:p>
            <a:pPr>
              <a:buNone/>
            </a:pPr>
            <a:endParaRPr lang="hu-HU" sz="2400" dirty="0" smtClean="0">
              <a:latin typeface="Arial Rounded MT Bold" pitchFamily="34" charset="0"/>
            </a:endParaRPr>
          </a:p>
          <a:p>
            <a:r>
              <a:rPr lang="hu-HU" sz="2400" dirty="0" err="1" smtClean="0">
                <a:latin typeface="Arial Rounded MT Bold" pitchFamily="34" charset="0"/>
              </a:rPr>
              <a:t>Each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lighting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pole</a:t>
            </a:r>
            <a:r>
              <a:rPr lang="hu-HU" sz="2400" dirty="0" smtClean="0">
                <a:latin typeface="Arial Rounded MT Bold" pitchFamily="34" charset="0"/>
              </a:rPr>
              <a:t> is a </a:t>
            </a:r>
            <a:br>
              <a:rPr lang="hu-HU" sz="2400" dirty="0" smtClean="0">
                <a:latin typeface="Arial Rounded MT Bold" pitchFamily="34" charset="0"/>
              </a:rPr>
            </a:br>
            <a:r>
              <a:rPr lang="hu-HU" sz="2400" dirty="0" err="1" smtClean="0">
                <a:latin typeface="Arial Rounded MT Bold" pitchFamily="34" charset="0"/>
              </a:rPr>
              <a:t>standalone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system</a:t>
            </a:r>
            <a:r>
              <a:rPr lang="hu-HU" sz="2400" dirty="0" smtClean="0">
                <a:latin typeface="Arial Rounded MT Bold" pitchFamily="34" charset="0"/>
              </a:rPr>
              <a:t>, </a:t>
            </a:r>
            <a:br>
              <a:rPr lang="hu-HU" sz="2400" dirty="0" smtClean="0">
                <a:latin typeface="Arial Rounded MT Bold" pitchFamily="34" charset="0"/>
              </a:rPr>
            </a:br>
            <a:r>
              <a:rPr lang="hu-HU" sz="2400" dirty="0" err="1" smtClean="0">
                <a:latin typeface="Arial Rounded MT Bold" pitchFamily="34" charset="0"/>
              </a:rPr>
              <a:t>without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control</a:t>
            </a:r>
            <a:r>
              <a:rPr lang="hu-HU" sz="2400" dirty="0" smtClean="0">
                <a:latin typeface="Arial Rounded MT Bold" pitchFamily="34" charset="0"/>
              </a:rPr>
              <a:t> management</a:t>
            </a:r>
          </a:p>
          <a:p>
            <a:pPr>
              <a:buNone/>
            </a:pPr>
            <a:endParaRPr lang="hu-HU" sz="2400" dirty="0" smtClean="0">
              <a:latin typeface="Arial Rounded MT Bold" pitchFamily="34" charset="0"/>
            </a:endParaRPr>
          </a:p>
          <a:p>
            <a:r>
              <a:rPr lang="hu-HU" sz="2400" dirty="0" err="1" smtClean="0">
                <a:latin typeface="Arial Rounded MT Bold" pitchFamily="34" charset="0"/>
              </a:rPr>
              <a:t>Non-dimmable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smtClean="0">
                <a:latin typeface="Arial Rounded MT Bold" pitchFamily="34" charset="0"/>
                <a:sym typeface="Wingdings" pitchFamily="2" charset="2"/>
              </a:rPr>
              <a:t> </a:t>
            </a:r>
            <a:r>
              <a:rPr lang="hu-HU" sz="2400" dirty="0" err="1" smtClean="0">
                <a:latin typeface="Arial Rounded MT Bold" pitchFamily="34" charset="0"/>
                <a:sym typeface="Wingdings" pitchFamily="2" charset="2"/>
              </a:rPr>
              <a:t>necessary</a:t>
            </a:r>
            <a:r>
              <a:rPr lang="hu-HU" sz="2400" dirty="0" smtClean="0">
                <a:latin typeface="Arial Rounded MT Bold" pitchFamily="34" charset="0"/>
                <a:sym typeface="Wingdings" pitchFamily="2" charset="2"/>
              </a:rPr>
              <a:t/>
            </a:r>
            <a:br>
              <a:rPr lang="hu-HU" sz="2400" dirty="0" smtClean="0">
                <a:latin typeface="Arial Rounded MT Bold" pitchFamily="34" charset="0"/>
                <a:sym typeface="Wingdings" pitchFamily="2" charset="2"/>
              </a:rPr>
            </a:br>
            <a:r>
              <a:rPr lang="hu-HU" sz="2400" dirty="0" err="1" smtClean="0">
                <a:latin typeface="Arial Rounded MT Bold" pitchFamily="34" charset="0"/>
                <a:sym typeface="Wingdings" pitchFamily="2" charset="2"/>
              </a:rPr>
              <a:t>to</a:t>
            </a:r>
            <a:r>
              <a:rPr lang="hu-HU" sz="24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hu-HU" sz="2400" dirty="0" err="1" smtClean="0">
                <a:latin typeface="Arial Rounded MT Bold" pitchFamily="34" charset="0"/>
                <a:sym typeface="Wingdings" pitchFamily="2" charset="2"/>
              </a:rPr>
              <a:t>choose</a:t>
            </a:r>
            <a:r>
              <a:rPr lang="hu-HU" sz="2400" dirty="0" smtClean="0">
                <a:latin typeface="Arial Rounded MT Bold" pitchFamily="34" charset="0"/>
                <a:sym typeface="Wingdings" pitchFamily="2" charset="2"/>
              </a:rPr>
              <a:t> an </a:t>
            </a:r>
            <a:r>
              <a:rPr lang="hu-HU" sz="2400" dirty="0" err="1" smtClean="0">
                <a:latin typeface="Arial Rounded MT Bold" pitchFamily="34" charset="0"/>
                <a:sym typeface="Wingdings" pitchFamily="2" charset="2"/>
              </a:rPr>
              <a:t>other</a:t>
            </a:r>
            <a:r>
              <a:rPr lang="hu-HU" sz="24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hu-HU" sz="2400" dirty="0" err="1" smtClean="0">
                <a:latin typeface="Arial Rounded MT Bold" pitchFamily="34" charset="0"/>
                <a:sym typeface="Wingdings" pitchFamily="2" charset="2"/>
              </a:rPr>
              <a:t>system</a:t>
            </a:r>
            <a:r>
              <a:rPr lang="hu-HU" sz="2400" dirty="0" smtClean="0">
                <a:latin typeface="Arial Rounded MT Bold" pitchFamily="34" charset="0"/>
                <a:sym typeface="Wingdings" pitchFamily="2" charset="2"/>
              </a:rPr>
              <a:t> </a:t>
            </a:r>
            <a:br>
              <a:rPr lang="hu-HU" sz="2400" dirty="0" smtClean="0">
                <a:latin typeface="Arial Rounded MT Bold" pitchFamily="34" charset="0"/>
                <a:sym typeface="Wingdings" pitchFamily="2" charset="2"/>
              </a:rPr>
            </a:br>
            <a:r>
              <a:rPr lang="hu-HU" sz="2400" dirty="0" err="1" smtClean="0">
                <a:latin typeface="Arial Rounded MT Bold" pitchFamily="34" charset="0"/>
                <a:sym typeface="Wingdings" pitchFamily="2" charset="2"/>
              </a:rPr>
              <a:t>for</a:t>
            </a:r>
            <a:r>
              <a:rPr lang="hu-HU" sz="24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hu-HU" sz="2400" dirty="0" err="1" smtClean="0">
                <a:latin typeface="Arial Rounded MT Bold" pitchFamily="34" charset="0"/>
                <a:sym typeface="Wingdings" pitchFamily="2" charset="2"/>
              </a:rPr>
              <a:t>the</a:t>
            </a:r>
            <a:r>
              <a:rPr lang="hu-HU" sz="24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hu-HU" sz="2400" dirty="0" err="1" smtClean="0">
                <a:latin typeface="Arial Rounded MT Bold" pitchFamily="34" charset="0"/>
                <a:sym typeface="Wingdings" pitchFamily="2" charset="2"/>
              </a:rPr>
              <a:t>final</a:t>
            </a:r>
            <a:r>
              <a:rPr lang="hu-HU" sz="24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hu-HU" sz="2400" dirty="0" err="1" smtClean="0">
                <a:latin typeface="Arial Rounded MT Bold" pitchFamily="34" charset="0"/>
                <a:sym typeface="Wingdings" pitchFamily="2" charset="2"/>
              </a:rPr>
              <a:t>solution</a:t>
            </a:r>
            <a:endParaRPr lang="hu-HU" sz="2400" dirty="0" smtClean="0">
              <a:latin typeface="Arial Rounded MT Bold" pitchFamily="34" charset="0"/>
            </a:endParaRPr>
          </a:p>
          <a:p>
            <a:pPr>
              <a:buNone/>
            </a:pPr>
            <a:endParaRPr lang="hu-HU" sz="2000" dirty="0" smtClean="0">
              <a:latin typeface="Cooper Black" pitchFamily="18" charset="0"/>
            </a:endParaRPr>
          </a:p>
          <a:p>
            <a:pPr>
              <a:buNone/>
            </a:pPr>
            <a:endParaRPr lang="hu-HU" sz="2000" dirty="0" smtClean="0">
              <a:latin typeface="Cooper Black" pitchFamily="18" charset="0"/>
            </a:endParaRPr>
          </a:p>
          <a:p>
            <a:endParaRPr lang="hu-HU" sz="2000" dirty="0" smtClean="0">
              <a:latin typeface="Cooper Black" pitchFamily="18" charset="0"/>
            </a:endParaRPr>
          </a:p>
        </p:txBody>
      </p:sp>
      <p:pic>
        <p:nvPicPr>
          <p:cNvPr id="5" name="Kép 4" descr="Ké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268760"/>
            <a:ext cx="3108753" cy="5229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latin typeface="Arial Rounded MT Bold" pitchFamily="34" charset="0"/>
              </a:rPr>
              <a:t>Alternatives</a:t>
            </a:r>
            <a:endParaRPr lang="hu-HU" b="1" dirty="0">
              <a:latin typeface="Arial Rounded MT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hu-HU" b="1" u="sng" dirty="0" err="1" smtClean="0">
                <a:latin typeface="Arial Rounded MT Bold" pitchFamily="34" charset="0"/>
              </a:rPr>
              <a:t>Important</a:t>
            </a:r>
            <a:r>
              <a:rPr lang="hu-HU" b="1" u="sng" dirty="0" smtClean="0">
                <a:latin typeface="Arial Rounded MT Bold" pitchFamily="34" charset="0"/>
              </a:rPr>
              <a:t> </a:t>
            </a:r>
            <a:r>
              <a:rPr lang="hu-HU" b="1" u="sng" dirty="0" err="1" smtClean="0">
                <a:latin typeface="Arial Rounded MT Bold" pitchFamily="34" charset="0"/>
              </a:rPr>
              <a:t>criterias</a:t>
            </a:r>
            <a:r>
              <a:rPr lang="hu-HU" b="1" u="sng" dirty="0" smtClean="0">
                <a:latin typeface="Arial Rounded MT Bold" pitchFamily="34" charset="0"/>
              </a:rPr>
              <a:t> </a:t>
            </a:r>
            <a:r>
              <a:rPr lang="hu-HU" b="1" u="sng" dirty="0" err="1" smtClean="0">
                <a:latin typeface="Arial Rounded MT Bold" pitchFamily="34" charset="0"/>
              </a:rPr>
              <a:t>in</a:t>
            </a:r>
            <a:r>
              <a:rPr lang="hu-HU" b="1" u="sng" dirty="0" smtClean="0">
                <a:latin typeface="Arial Rounded MT Bold" pitchFamily="34" charset="0"/>
              </a:rPr>
              <a:t> </a:t>
            </a:r>
            <a:r>
              <a:rPr lang="hu-HU" b="1" u="sng" dirty="0" err="1" smtClean="0">
                <a:latin typeface="Arial Rounded MT Bold" pitchFamily="34" charset="0"/>
              </a:rPr>
              <a:t>the</a:t>
            </a:r>
            <a:r>
              <a:rPr lang="hu-HU" b="1" u="sng" dirty="0" smtClean="0">
                <a:latin typeface="Arial Rounded MT Bold" pitchFamily="34" charset="0"/>
              </a:rPr>
              <a:t> </a:t>
            </a:r>
            <a:r>
              <a:rPr lang="hu-HU" b="1" u="sng" dirty="0" err="1" smtClean="0">
                <a:latin typeface="Arial Rounded MT Bold" pitchFamily="34" charset="0"/>
              </a:rPr>
              <a:t>choice</a:t>
            </a:r>
            <a:r>
              <a:rPr lang="hu-HU" b="1" u="sng" dirty="0" smtClean="0">
                <a:latin typeface="Arial Rounded MT Bold" pitchFamily="34" charset="0"/>
              </a:rPr>
              <a:t>:</a:t>
            </a:r>
          </a:p>
          <a:p>
            <a:pPr>
              <a:buNone/>
            </a:pPr>
            <a:r>
              <a:rPr lang="hu-HU" sz="2800" dirty="0" smtClean="0">
                <a:latin typeface="Arial Rounded MT Bold" pitchFamily="34" charset="0"/>
              </a:rPr>
              <a:t>    - </a:t>
            </a:r>
            <a:r>
              <a:rPr lang="hu-HU" sz="2800" dirty="0" err="1" smtClean="0">
                <a:latin typeface="Arial Rounded MT Bold" pitchFamily="34" charset="0"/>
              </a:rPr>
              <a:t>Dimmable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fixtures</a:t>
            </a:r>
            <a:r>
              <a:rPr lang="hu-HU" sz="2800" dirty="0" smtClean="0">
                <a:latin typeface="Arial Rounded MT Bold" pitchFamily="34" charset="0"/>
              </a:rPr>
              <a:t/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 - </a:t>
            </a:r>
            <a:r>
              <a:rPr lang="hu-HU" sz="2800" dirty="0" err="1" smtClean="0">
                <a:latin typeface="Arial Rounded MT Bold" pitchFamily="34" charset="0"/>
              </a:rPr>
              <a:t>Adequate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light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for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the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street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( </a:t>
            </a:r>
            <a:r>
              <a:rPr lang="hu-HU" sz="2800" dirty="0" err="1" smtClean="0">
                <a:latin typeface="Arial Rounded MT Bold" pitchFamily="34" charset="0"/>
              </a:rPr>
              <a:t>access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street</a:t>
            </a:r>
            <a:r>
              <a:rPr lang="hu-HU" sz="2800" dirty="0" smtClean="0">
                <a:latin typeface="Arial Rounded MT Bold" pitchFamily="34" charset="0"/>
              </a:rPr>
              <a:t>, 150m </a:t>
            </a:r>
            <a:r>
              <a:rPr lang="hu-HU" sz="2800" dirty="0" err="1" smtClean="0">
                <a:latin typeface="Arial Rounded MT Bold" pitchFamily="34" charset="0"/>
              </a:rPr>
              <a:t>length</a:t>
            </a:r>
            <a:r>
              <a:rPr lang="hu-HU" sz="2800" dirty="0" smtClean="0">
                <a:latin typeface="Arial Rounded MT Bold" pitchFamily="34" charset="0"/>
              </a:rPr>
              <a:t>, 4m </a:t>
            </a:r>
            <a:r>
              <a:rPr lang="hu-HU" sz="2800" dirty="0" err="1" smtClean="0">
                <a:latin typeface="Arial Rounded MT Bold" pitchFamily="34" charset="0"/>
              </a:rPr>
              <a:t>width</a:t>
            </a:r>
            <a:r>
              <a:rPr lang="hu-HU" sz="2800" dirty="0" smtClean="0">
                <a:latin typeface="Arial Rounded MT Bold" pitchFamily="34" charset="0"/>
              </a:rPr>
              <a:t>)</a:t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- </a:t>
            </a:r>
            <a:r>
              <a:rPr lang="hu-HU" sz="2800" dirty="0" err="1" smtClean="0">
                <a:latin typeface="Arial Rounded MT Bold" pitchFamily="34" charset="0"/>
              </a:rPr>
              <a:t>Acceptable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prices</a:t>
            </a:r>
            <a:r>
              <a:rPr lang="hu-HU" sz="2800" dirty="0" smtClean="0">
                <a:latin typeface="Arial Rounded MT Bold" pitchFamily="34" charset="0"/>
              </a:rPr>
              <a:t/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- </a:t>
            </a:r>
            <a:r>
              <a:rPr lang="hu-HU" sz="2800" dirty="0" err="1" smtClean="0">
                <a:latin typeface="Arial Rounded MT Bold" pitchFamily="34" charset="0"/>
              </a:rPr>
              <a:t>Low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energy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consumption</a:t>
            </a:r>
            <a:r>
              <a:rPr lang="hu-HU" sz="2800" dirty="0" smtClean="0">
                <a:latin typeface="Arial Rounded MT Bold" pitchFamily="34" charset="0"/>
              </a:rPr>
              <a:t/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- </a:t>
            </a:r>
            <a:r>
              <a:rPr lang="hu-HU" sz="2800" dirty="0" err="1" smtClean="0">
                <a:latin typeface="Arial Rounded MT Bold" pitchFamily="34" charset="0"/>
              </a:rPr>
              <a:t>Suitable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control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system</a:t>
            </a:r>
            <a:r>
              <a:rPr lang="hu-HU" sz="2800" dirty="0" smtClean="0">
                <a:latin typeface="Arial Rounded MT Bold" pitchFamily="34" charset="0"/>
              </a:rPr>
              <a:t/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( </a:t>
            </a:r>
            <a:r>
              <a:rPr lang="hu-HU" sz="2800" dirty="0" err="1" smtClean="0">
                <a:latin typeface="Arial Rounded MT Bold" pitchFamily="34" charset="0"/>
              </a:rPr>
              <a:t>many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types</a:t>
            </a:r>
            <a:r>
              <a:rPr lang="hu-HU" sz="2800" dirty="0" smtClean="0">
                <a:latin typeface="Arial Rounded MT Bold" pitchFamily="34" charset="0"/>
              </a:rPr>
              <a:t> of </a:t>
            </a:r>
            <a:r>
              <a:rPr lang="hu-HU" sz="2800" dirty="0" err="1" smtClean="0">
                <a:latin typeface="Arial Rounded MT Bold" pitchFamily="34" charset="0"/>
              </a:rPr>
              <a:t>the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system</a:t>
            </a:r>
            <a:r>
              <a:rPr lang="hu-HU" sz="2800" dirty="0" smtClean="0">
                <a:latin typeface="Arial Rounded MT Bold" pitchFamily="34" charset="0"/>
              </a:rPr>
              <a:t>)</a:t>
            </a:r>
            <a:r>
              <a:rPr lang="hu-HU" sz="2400" dirty="0" smtClean="0">
                <a:latin typeface="Arial Black" pitchFamily="34" charset="0"/>
              </a:rPr>
              <a:t/>
            </a:r>
            <a:br>
              <a:rPr lang="hu-HU" sz="2400" dirty="0" smtClean="0">
                <a:latin typeface="Arial Black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- </a:t>
            </a:r>
            <a:r>
              <a:rPr lang="hu-HU" sz="2800" dirty="0" err="1" smtClean="0">
                <a:latin typeface="Arial Rounded MT Bold" pitchFamily="34" charset="0"/>
              </a:rPr>
              <a:t>Easy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access</a:t>
            </a:r>
            <a:r>
              <a:rPr lang="hu-HU" sz="2800" dirty="0" smtClean="0">
                <a:latin typeface="Arial Rounded MT Bold" pitchFamily="34" charset="0"/>
              </a:rPr>
              <a:t> and </a:t>
            </a:r>
            <a:r>
              <a:rPr lang="hu-HU" sz="2800" dirty="0" err="1" smtClean="0">
                <a:latin typeface="Arial Rounded MT Bold" pitchFamily="34" charset="0"/>
              </a:rPr>
              <a:t>manageability</a:t>
            </a:r>
            <a:endParaRPr lang="hu-HU" sz="2800" dirty="0" smtClean="0">
              <a:latin typeface="Arial Rounded MT Bold" pitchFamily="34" charset="0"/>
            </a:endParaRPr>
          </a:p>
          <a:p>
            <a:pPr>
              <a:buNone/>
            </a:pPr>
            <a:endParaRPr lang="hu-H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latin typeface="Arial Rounded MT Bold" pitchFamily="34" charset="0"/>
              </a:rPr>
              <a:t>Proposed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r>
              <a:rPr lang="hu-HU" b="1" dirty="0" err="1" smtClean="0">
                <a:latin typeface="Arial Rounded MT Bold" pitchFamily="34" charset="0"/>
              </a:rPr>
              <a:t>system</a:t>
            </a:r>
            <a:endParaRPr lang="hu-HU" b="1" dirty="0">
              <a:latin typeface="Arial Rounded MT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hu-HU" b="1" dirty="0" err="1" smtClean="0">
                <a:latin typeface="Arial Rounded MT Bold" pitchFamily="34" charset="0"/>
              </a:rPr>
              <a:t>Proposed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r>
              <a:rPr lang="hu-HU" b="1" dirty="0" err="1" smtClean="0">
                <a:latin typeface="Arial Rounded MT Bold" pitchFamily="34" charset="0"/>
              </a:rPr>
              <a:t>system’s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r>
              <a:rPr lang="hu-HU" b="1" dirty="0" err="1" smtClean="0">
                <a:latin typeface="Arial Rounded MT Bold" pitchFamily="34" charset="0"/>
              </a:rPr>
              <a:t>elements</a:t>
            </a:r>
            <a:r>
              <a:rPr lang="hu-HU" b="1" dirty="0" smtClean="0">
                <a:latin typeface="Arial Rounded MT Bold" pitchFamily="34" charset="0"/>
              </a:rPr>
              <a:t>:</a:t>
            </a:r>
          </a:p>
          <a:p>
            <a:r>
              <a:rPr lang="hu-HU" sz="2400" dirty="0" smtClean="0">
                <a:latin typeface="Arial Rounded MT Bold" pitchFamily="34" charset="0"/>
              </a:rPr>
              <a:t>LED </a:t>
            </a:r>
            <a:r>
              <a:rPr lang="hu-HU" sz="2400" dirty="0" err="1" smtClean="0">
                <a:latin typeface="Arial Rounded MT Bold" pitchFamily="34" charset="0"/>
              </a:rPr>
              <a:t>lamp</a:t>
            </a:r>
            <a:r>
              <a:rPr lang="hu-HU" sz="2400" dirty="0" smtClean="0">
                <a:latin typeface="Arial Rounded MT Bold" pitchFamily="34" charset="0"/>
              </a:rPr>
              <a:t> – </a:t>
            </a:r>
            <a:r>
              <a:rPr lang="hu-HU" sz="2400" b="1" dirty="0" err="1" smtClean="0">
                <a:latin typeface="Arial Rounded MT Bold" pitchFamily="34" charset="0"/>
              </a:rPr>
              <a:t>Pegaso</a:t>
            </a:r>
            <a:r>
              <a:rPr lang="hu-HU" sz="2400" b="1" dirty="0" smtClean="0">
                <a:latin typeface="Arial Rounded MT Bold" pitchFamily="34" charset="0"/>
              </a:rPr>
              <a:t> 36</a:t>
            </a:r>
          </a:p>
          <a:p>
            <a:r>
              <a:rPr lang="hu-HU" sz="2400" dirty="0" err="1" smtClean="0">
                <a:latin typeface="Arial Rounded MT Bold" pitchFamily="34" charset="0"/>
              </a:rPr>
              <a:t>Solar</a:t>
            </a:r>
            <a:r>
              <a:rPr lang="hu-HU" sz="2400" dirty="0" smtClean="0">
                <a:latin typeface="Arial Rounded MT Bold" pitchFamily="34" charset="0"/>
              </a:rPr>
              <a:t> panel - </a:t>
            </a:r>
            <a:r>
              <a:rPr lang="hu-HU" sz="2400" b="1" dirty="0" err="1" smtClean="0">
                <a:latin typeface="Arial Rounded MT Bold" pitchFamily="34" charset="0"/>
              </a:rPr>
              <a:t>Shinetime</a:t>
            </a:r>
            <a:r>
              <a:rPr lang="hu-HU" sz="2400" b="1" dirty="0" smtClean="0">
                <a:latin typeface="Arial Rounded MT Bold" pitchFamily="34" charset="0"/>
              </a:rPr>
              <a:t> </a:t>
            </a:r>
            <a:r>
              <a:rPr lang="hu-HU" sz="2400" b="1" dirty="0" err="1" smtClean="0">
                <a:latin typeface="Arial Rounded MT Bold" pitchFamily="34" charset="0"/>
              </a:rPr>
              <a:t>Solar</a:t>
            </a:r>
            <a:r>
              <a:rPr lang="hu-HU" sz="2400" b="1" dirty="0" smtClean="0">
                <a:latin typeface="Arial Rounded MT Bold" pitchFamily="34" charset="0"/>
              </a:rPr>
              <a:t> XTP6-60-240</a:t>
            </a:r>
          </a:p>
          <a:p>
            <a:r>
              <a:rPr lang="hu-HU" sz="2400" dirty="0" smtClean="0">
                <a:latin typeface="Arial Rounded MT Bold" pitchFamily="34" charset="0"/>
              </a:rPr>
              <a:t>PV </a:t>
            </a:r>
            <a:r>
              <a:rPr lang="hu-HU" sz="2400" dirty="0" err="1" smtClean="0">
                <a:latin typeface="Arial Rounded MT Bold" pitchFamily="34" charset="0"/>
              </a:rPr>
              <a:t>charge</a:t>
            </a:r>
            <a:r>
              <a:rPr lang="hu-HU" sz="2400" dirty="0" smtClean="0">
                <a:latin typeface="Arial Rounded MT Bold" pitchFamily="34" charset="0"/>
              </a:rPr>
              <a:t> regulator - </a:t>
            </a:r>
            <a:r>
              <a:rPr lang="hu-HU" sz="2400" b="1" dirty="0" smtClean="0">
                <a:latin typeface="Arial Rounded MT Bold" pitchFamily="34" charset="0"/>
              </a:rPr>
              <a:t>WRM-15</a:t>
            </a:r>
          </a:p>
          <a:p>
            <a:r>
              <a:rPr lang="hu-HU" sz="2400" dirty="0" err="1" smtClean="0">
                <a:latin typeface="Arial Rounded MT Bold" pitchFamily="34" charset="0"/>
              </a:rPr>
              <a:t>Battery</a:t>
            </a:r>
            <a:r>
              <a:rPr lang="hu-HU" sz="2400" dirty="0" smtClean="0">
                <a:latin typeface="Arial Rounded MT Bold" pitchFamily="34" charset="0"/>
              </a:rPr>
              <a:t> - </a:t>
            </a:r>
            <a:r>
              <a:rPr lang="hu-HU" sz="2400" b="1" dirty="0" smtClean="0">
                <a:latin typeface="Arial Rounded MT Bold" pitchFamily="34" charset="0"/>
              </a:rPr>
              <a:t>FIAMM 12FGL27</a:t>
            </a:r>
          </a:p>
          <a:p>
            <a:r>
              <a:rPr lang="hu-HU" sz="2400" dirty="0" err="1" smtClean="0">
                <a:latin typeface="Arial Rounded MT Bold" pitchFamily="34" charset="0"/>
              </a:rPr>
              <a:t>Inverter</a:t>
            </a:r>
            <a:r>
              <a:rPr lang="hu-HU" sz="2400" dirty="0" smtClean="0">
                <a:latin typeface="Arial Rounded MT Bold" pitchFamily="34" charset="0"/>
              </a:rPr>
              <a:t> - </a:t>
            </a:r>
            <a:r>
              <a:rPr lang="hu-HU" sz="2400" b="1" dirty="0" smtClean="0">
                <a:latin typeface="Arial Rounded MT Bold" pitchFamily="34" charset="0"/>
              </a:rPr>
              <a:t>MP Genius 20-24 Plus</a:t>
            </a:r>
          </a:p>
          <a:p>
            <a:r>
              <a:rPr lang="hu-HU" sz="2400" dirty="0" err="1" smtClean="0">
                <a:latin typeface="Arial Rounded MT Bold" pitchFamily="34" charset="0"/>
              </a:rPr>
              <a:t>Remote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control</a:t>
            </a:r>
            <a:r>
              <a:rPr lang="hu-HU" sz="2400" dirty="0" smtClean="0">
                <a:latin typeface="Arial Rounded MT Bold" pitchFamily="34" charset="0"/>
              </a:rPr>
              <a:t> - </a:t>
            </a:r>
            <a:r>
              <a:rPr lang="hu-HU" sz="2400" b="1" dirty="0" err="1" smtClean="0">
                <a:latin typeface="Arial Rounded MT Bold" pitchFamily="34" charset="0"/>
              </a:rPr>
              <a:t>Orionview</a:t>
            </a:r>
            <a:endParaRPr lang="hu-HU" sz="2400" b="1" dirty="0" smtClean="0">
              <a:latin typeface="Arial Rounded MT Bold" pitchFamily="34" charset="0"/>
            </a:endParaRPr>
          </a:p>
          <a:p>
            <a:r>
              <a:rPr lang="hu-HU" sz="2400" dirty="0" err="1" smtClean="0">
                <a:latin typeface="Arial Rounded MT Bold" pitchFamily="34" charset="0"/>
              </a:rPr>
              <a:t>Pole</a:t>
            </a:r>
            <a:r>
              <a:rPr lang="hu-HU" sz="2400" dirty="0" smtClean="0">
                <a:latin typeface="Arial Rounded MT Bold" pitchFamily="34" charset="0"/>
              </a:rPr>
              <a:t>, and </a:t>
            </a:r>
            <a:r>
              <a:rPr lang="hu-HU" sz="2400" dirty="0" err="1" smtClean="0">
                <a:latin typeface="Arial Rounded MT Bold" pitchFamily="34" charset="0"/>
              </a:rPr>
              <a:t>pole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support</a:t>
            </a:r>
            <a:r>
              <a:rPr lang="hu-HU" sz="2400" dirty="0" smtClean="0">
                <a:latin typeface="Arial Rounded MT Bold" pitchFamily="34" charset="0"/>
              </a:rPr>
              <a:t> - </a:t>
            </a:r>
            <a:r>
              <a:rPr lang="hu-HU" sz="2400" b="1" dirty="0" smtClean="0">
                <a:latin typeface="Arial Rounded MT Bold" pitchFamily="34" charset="0"/>
              </a:rPr>
              <a:t>GLS </a:t>
            </a:r>
            <a:r>
              <a:rPr lang="hu-HU" sz="2400" b="1" dirty="0" err="1" smtClean="0">
                <a:latin typeface="Arial Rounded MT Bold" pitchFamily="34" charset="0"/>
              </a:rPr>
              <a:t>Hline-T</a:t>
            </a:r>
            <a:endParaRPr lang="hu-HU" sz="2400" b="1" dirty="0" smtClean="0">
              <a:latin typeface="Arial Rounded MT Bold" pitchFamily="34" charset="0"/>
            </a:endParaRPr>
          </a:p>
          <a:p>
            <a:r>
              <a:rPr lang="hu-HU" sz="2400" dirty="0" err="1" smtClean="0">
                <a:latin typeface="Arial Rounded MT Bold" pitchFamily="34" charset="0"/>
              </a:rPr>
              <a:t>Battery</a:t>
            </a:r>
            <a:r>
              <a:rPr lang="hu-HU" sz="2400" dirty="0" smtClean="0">
                <a:latin typeface="Arial Rounded MT Bold" pitchFamily="34" charset="0"/>
              </a:rPr>
              <a:t> </a:t>
            </a:r>
            <a:r>
              <a:rPr lang="hu-HU" sz="2400" dirty="0" err="1" smtClean="0">
                <a:latin typeface="Arial Rounded MT Bold" pitchFamily="34" charset="0"/>
              </a:rPr>
              <a:t>box</a:t>
            </a:r>
            <a:endParaRPr lang="hu-HU" sz="2400" dirty="0" smtClean="0">
              <a:latin typeface="Arial Rounded MT Bold" pitchFamily="34" charset="0"/>
            </a:endParaRPr>
          </a:p>
          <a:p>
            <a:endParaRPr lang="hu-HU" b="1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latin typeface="Arial Rounded MT Bold" pitchFamily="34" charset="0"/>
              </a:rPr>
              <a:t>Important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r>
              <a:rPr lang="hu-HU" b="1" dirty="0" err="1" smtClean="0">
                <a:latin typeface="Arial Rounded MT Bold" pitchFamily="34" charset="0"/>
              </a:rPr>
              <a:t>Datas</a:t>
            </a:r>
            <a:endParaRPr lang="hu-HU" b="1" dirty="0">
              <a:latin typeface="Arial Rounded MT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Arial Rounded MT Bold" pitchFamily="34" charset="0"/>
              </a:rPr>
              <a:t>The </a:t>
            </a:r>
            <a:r>
              <a:rPr lang="hu-HU" dirty="0" err="1" smtClean="0">
                <a:latin typeface="Arial Rounded MT Bold" pitchFamily="34" charset="0"/>
              </a:rPr>
              <a:t>proposed</a:t>
            </a:r>
            <a:r>
              <a:rPr lang="hu-HU" dirty="0" smtClean="0">
                <a:latin typeface="Arial Rounded MT Bold" pitchFamily="34" charset="0"/>
              </a:rPr>
              <a:t> LED </a:t>
            </a:r>
            <a:r>
              <a:rPr lang="hu-HU" dirty="0" err="1" smtClean="0">
                <a:latin typeface="Arial Rounded MT Bold" pitchFamily="34" charset="0"/>
              </a:rPr>
              <a:t>lamp’s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energy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consumption</a:t>
            </a:r>
            <a:r>
              <a:rPr lang="hu-HU" dirty="0" smtClean="0">
                <a:latin typeface="Arial Rounded MT Bold" pitchFamily="34" charset="0"/>
              </a:rPr>
              <a:t>: 50 W</a:t>
            </a:r>
          </a:p>
          <a:p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Average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time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for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the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public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lighting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in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Romania</a:t>
            </a:r>
            <a:r>
              <a:rPr lang="hu-HU" dirty="0" smtClean="0">
                <a:latin typeface="Arial Rounded MT Bold" pitchFamily="34" charset="0"/>
              </a:rPr>
              <a:t> : 4000h / </a:t>
            </a:r>
            <a:r>
              <a:rPr lang="hu-HU" dirty="0" err="1" smtClean="0">
                <a:latin typeface="Arial Rounded MT Bold" pitchFamily="34" charset="0"/>
              </a:rPr>
              <a:t>year</a:t>
            </a:r>
            <a:endParaRPr lang="hu-HU" dirty="0" smtClean="0">
              <a:latin typeface="Arial Rounded MT Bold" pitchFamily="34" charset="0"/>
            </a:endParaRPr>
          </a:p>
          <a:p>
            <a:r>
              <a:rPr lang="hu-HU" dirty="0" err="1" smtClean="0">
                <a:latin typeface="Arial Rounded MT Bold" pitchFamily="34" charset="0"/>
              </a:rPr>
              <a:t>Energy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price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in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Romania</a:t>
            </a:r>
            <a:r>
              <a:rPr lang="hu-HU" dirty="0" smtClean="0">
                <a:latin typeface="Arial Rounded MT Bold" pitchFamily="34" charset="0"/>
              </a:rPr>
              <a:t>: 0,097 Euro</a:t>
            </a:r>
          </a:p>
          <a:p>
            <a:r>
              <a:rPr lang="hu-HU" dirty="0" err="1" smtClean="0">
                <a:latin typeface="Arial Rounded MT Bold" pitchFamily="34" charset="0"/>
              </a:rPr>
              <a:t>Minus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hours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at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one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night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by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the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control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system</a:t>
            </a:r>
            <a:r>
              <a:rPr lang="hu-HU" dirty="0" smtClean="0">
                <a:latin typeface="Arial Rounded MT Bold" pitchFamily="34" charset="0"/>
              </a:rPr>
              <a:t>: 3 </a:t>
            </a:r>
            <a:r>
              <a:rPr lang="hu-HU" dirty="0" err="1" smtClean="0">
                <a:latin typeface="Arial Rounded MT Bold" pitchFamily="34" charset="0"/>
              </a:rPr>
              <a:t>hour</a:t>
            </a:r>
            <a:endParaRPr lang="hu-HU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latin typeface="Arial Rounded MT Bold" pitchFamily="34" charset="0"/>
              </a:rPr>
              <a:t>Results</a:t>
            </a:r>
            <a:endParaRPr lang="hu-HU" b="1" dirty="0">
              <a:latin typeface="Arial Rounded MT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800"/>
              </a:spcAft>
            </a:pPr>
            <a:r>
              <a:rPr lang="hu-HU" b="1" dirty="0" err="1" smtClean="0">
                <a:latin typeface="Arial Rounded MT Bold" pitchFamily="34" charset="0"/>
              </a:rPr>
              <a:t>Calculations</a:t>
            </a:r>
            <a:r>
              <a:rPr lang="hu-HU" b="1" dirty="0" smtClean="0">
                <a:latin typeface="Arial Rounded MT Bold" pitchFamily="34" charset="0"/>
              </a:rPr>
              <a:t>: </a:t>
            </a:r>
            <a:r>
              <a:rPr lang="hu-HU" sz="2800" dirty="0" smtClean="0">
                <a:latin typeface="Arial Rounded MT Bold" pitchFamily="34" charset="0"/>
              </a:rPr>
              <a:t/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- </a:t>
            </a:r>
            <a:r>
              <a:rPr lang="hu-HU" sz="2800" dirty="0" err="1" smtClean="0">
                <a:latin typeface="Arial Rounded MT Bold" pitchFamily="34" charset="0"/>
              </a:rPr>
              <a:t>For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the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street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necessary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to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install</a:t>
            </a:r>
            <a:r>
              <a:rPr lang="hu-HU" sz="2800" dirty="0" smtClean="0">
                <a:latin typeface="Arial Rounded MT Bold" pitchFamily="34" charset="0"/>
              </a:rPr>
              <a:t> 5 </a:t>
            </a:r>
            <a:r>
              <a:rPr lang="hu-HU" sz="2800" dirty="0" err="1" smtClean="0">
                <a:latin typeface="Arial Rounded MT Bold" pitchFamily="34" charset="0"/>
              </a:rPr>
              <a:t>system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( 8m </a:t>
            </a:r>
            <a:r>
              <a:rPr lang="hu-HU" sz="2800" dirty="0" err="1" smtClean="0">
                <a:latin typeface="Arial Rounded MT Bold" pitchFamily="34" charset="0"/>
              </a:rPr>
              <a:t>height</a:t>
            </a:r>
            <a:r>
              <a:rPr lang="hu-HU" sz="2800" dirty="0" smtClean="0">
                <a:latin typeface="Arial Rounded MT Bold" pitchFamily="34" charset="0"/>
              </a:rPr>
              <a:t>, and 30m </a:t>
            </a:r>
            <a:r>
              <a:rPr lang="hu-HU" sz="2800" dirty="0" err="1" smtClean="0">
                <a:latin typeface="Arial Rounded MT Bold" pitchFamily="34" charset="0"/>
              </a:rPr>
              <a:t>between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two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poles</a:t>
            </a:r>
            <a:r>
              <a:rPr lang="hu-HU" sz="2800" dirty="0" smtClean="0">
                <a:latin typeface="Arial Rounded MT Bold" pitchFamily="34" charset="0"/>
              </a:rPr>
              <a:t>)</a:t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- </a:t>
            </a:r>
            <a:r>
              <a:rPr lang="hu-HU" sz="2800" dirty="0" err="1" smtClean="0">
                <a:latin typeface="Arial Rounded MT Bold" pitchFamily="34" charset="0"/>
              </a:rPr>
              <a:t>Use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the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control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system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in</a:t>
            </a:r>
            <a:r>
              <a:rPr lang="hu-HU" sz="2800" dirty="0" smtClean="0">
                <a:latin typeface="Arial Rounded MT Bold" pitchFamily="34" charset="0"/>
              </a:rPr>
              <a:t> 6 </a:t>
            </a:r>
            <a:r>
              <a:rPr lang="hu-HU" sz="2800" dirty="0" err="1" smtClean="0">
                <a:latin typeface="Arial Rounded MT Bold" pitchFamily="34" charset="0"/>
              </a:rPr>
              <a:t>hours</a:t>
            </a:r>
            <a:r>
              <a:rPr lang="hu-HU" sz="2800" dirty="0" smtClean="0">
                <a:latin typeface="Arial Rounded MT Bold" pitchFamily="34" charset="0"/>
              </a:rPr>
              <a:t>/</a:t>
            </a:r>
            <a:r>
              <a:rPr lang="hu-HU" sz="2800" dirty="0" err="1" smtClean="0">
                <a:latin typeface="Arial Rounded MT Bold" pitchFamily="34" charset="0"/>
              </a:rPr>
              <a:t>night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with</a:t>
            </a:r>
            <a:r>
              <a:rPr lang="hu-HU" sz="2800" dirty="0" smtClean="0">
                <a:latin typeface="Arial Rounded MT Bold" pitchFamily="34" charset="0"/>
              </a:rPr>
              <a:t> 50% </a:t>
            </a:r>
            <a:r>
              <a:rPr lang="hu-HU" sz="2800" dirty="0" err="1" smtClean="0">
                <a:latin typeface="Arial Rounded MT Bold" pitchFamily="34" charset="0"/>
              </a:rPr>
              <a:t>lighting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power</a:t>
            </a:r>
            <a:r>
              <a:rPr lang="hu-HU" sz="2800" dirty="0" smtClean="0">
                <a:latin typeface="Arial Rounded MT Bold" pitchFamily="34" charset="0"/>
                <a:sym typeface="Wingdings"/>
              </a:rPr>
              <a:t></a:t>
            </a:r>
            <a:r>
              <a:rPr lang="hu-HU" sz="2800" dirty="0" smtClean="0">
                <a:latin typeface="Arial Rounded MT Bold" pitchFamily="34" charset="0"/>
              </a:rPr>
              <a:t> 27% </a:t>
            </a:r>
            <a:r>
              <a:rPr lang="hu-HU" sz="2800" dirty="0" err="1" smtClean="0">
                <a:latin typeface="Arial Rounded MT Bold" pitchFamily="34" charset="0"/>
              </a:rPr>
              <a:t>reduction</a:t>
            </a:r>
            <a:r>
              <a:rPr lang="hu-HU" sz="2800" dirty="0" smtClean="0">
                <a:latin typeface="Arial Rounded MT Bold" pitchFamily="34" charset="0"/>
              </a:rPr>
              <a:t/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- The </a:t>
            </a:r>
            <a:r>
              <a:rPr lang="hu-HU" sz="2800" dirty="0" err="1" smtClean="0">
                <a:latin typeface="Arial Rounded MT Bold" pitchFamily="34" charset="0"/>
              </a:rPr>
              <a:t>control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system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err="1" smtClean="0">
                <a:latin typeface="Arial Rounded MT Bold" pitchFamily="34" charset="0"/>
              </a:rPr>
              <a:t>use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b="1" dirty="0" smtClean="0">
                <a:latin typeface="Arial Rounded MT Bold" pitchFamily="34" charset="0"/>
              </a:rPr>
              <a:t>638,75 </a:t>
            </a:r>
            <a:r>
              <a:rPr lang="hu-HU" sz="2800" dirty="0" smtClean="0">
                <a:latin typeface="Arial Rounded MT Bold" pitchFamily="34" charset="0"/>
              </a:rPr>
              <a:t>kWh </a:t>
            </a:r>
            <a:r>
              <a:rPr lang="hu-HU" sz="2800" dirty="0" err="1" smtClean="0">
                <a:latin typeface="Arial Rounded MT Bold" pitchFamily="34" charset="0"/>
              </a:rPr>
              <a:t>in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one</a:t>
            </a:r>
            <a:r>
              <a:rPr lang="hu-HU" sz="2800" dirty="0" smtClean="0">
                <a:latin typeface="Arial Rounded MT Bold" pitchFamily="34" charset="0"/>
              </a:rPr>
              <a:t/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year</a:t>
            </a:r>
            <a:r>
              <a:rPr lang="hu-HU" sz="2800" dirty="0" smtClean="0">
                <a:latin typeface="Arial Rounded MT Bold" pitchFamily="34" charset="0"/>
              </a:rPr>
              <a:t>, </a:t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dirty="0" smtClean="0">
                <a:latin typeface="Arial Rounded MT Bold" pitchFamily="34" charset="0"/>
              </a:rPr>
              <a:t>a </a:t>
            </a:r>
            <a:r>
              <a:rPr lang="hu-HU" sz="2800" dirty="0" err="1" smtClean="0">
                <a:latin typeface="Arial Rounded MT Bold" pitchFamily="34" charset="0"/>
              </a:rPr>
              <a:t>traditional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system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use</a:t>
            </a:r>
            <a:r>
              <a:rPr lang="hu-HU" sz="2800" dirty="0" smtClean="0">
                <a:latin typeface="Arial Rounded MT Bold" pitchFamily="34" charset="0"/>
              </a:rPr>
              <a:t/>
            </a:r>
            <a:br>
              <a:rPr lang="hu-HU" sz="2800" dirty="0" smtClean="0">
                <a:latin typeface="Arial Rounded MT Bold" pitchFamily="34" charset="0"/>
              </a:rPr>
            </a:br>
            <a:r>
              <a:rPr lang="hu-HU" sz="2800" b="1" dirty="0" smtClean="0">
                <a:latin typeface="Arial Rounded MT Bold" pitchFamily="34" charset="0"/>
              </a:rPr>
              <a:t>1825 </a:t>
            </a:r>
            <a:r>
              <a:rPr lang="hu-HU" sz="2800" dirty="0" smtClean="0">
                <a:latin typeface="Arial Rounded MT Bold" pitchFamily="34" charset="0"/>
              </a:rPr>
              <a:t>kWh </a:t>
            </a:r>
            <a:r>
              <a:rPr lang="hu-HU" sz="2800" dirty="0" err="1" smtClean="0">
                <a:latin typeface="Arial Rounded MT Bold" pitchFamily="34" charset="0"/>
              </a:rPr>
              <a:t>in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one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year</a:t>
            </a:r>
            <a:r>
              <a:rPr lang="hu-HU" sz="2800" dirty="0" smtClean="0">
                <a:latin typeface="Arial Rounded MT Bold" pitchFamily="34" charset="0"/>
              </a:rPr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5" name="Kép 4" descr="Ké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789040"/>
            <a:ext cx="3658707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latin typeface="Arial Rounded MT Bold" pitchFamily="34" charset="0"/>
              </a:rPr>
              <a:t>Results</a:t>
            </a:r>
            <a:endParaRPr lang="hu-HU" b="1" dirty="0">
              <a:latin typeface="Arial Rounded MT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 smtClean="0">
                <a:latin typeface="Arial Rounded MT Bold" pitchFamily="34" charset="0"/>
              </a:rPr>
              <a:t>Budget</a:t>
            </a:r>
            <a:r>
              <a:rPr lang="hu-HU" b="1" dirty="0" smtClean="0">
                <a:latin typeface="Arial Rounded MT Bold" pitchFamily="34" charset="0"/>
              </a:rPr>
              <a:t> </a:t>
            </a:r>
            <a:br>
              <a:rPr lang="hu-HU" b="1" dirty="0" smtClean="0">
                <a:latin typeface="Arial Rounded MT Bold" pitchFamily="34" charset="0"/>
              </a:rPr>
            </a:br>
            <a:r>
              <a:rPr lang="hu-HU" dirty="0" smtClean="0">
                <a:latin typeface="Arial Rounded MT Bold" pitchFamily="34" charset="0"/>
              </a:rPr>
              <a:t>- Total </a:t>
            </a:r>
            <a:r>
              <a:rPr lang="hu-HU" dirty="0" err="1" smtClean="0">
                <a:latin typeface="Arial Rounded MT Bold" pitchFamily="34" charset="0"/>
              </a:rPr>
              <a:t>installation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cost</a:t>
            </a:r>
            <a:r>
              <a:rPr lang="hu-HU" dirty="0" smtClean="0">
                <a:latin typeface="Arial Rounded MT Bold" pitchFamily="34" charset="0"/>
              </a:rPr>
              <a:t> of </a:t>
            </a:r>
            <a:r>
              <a:rPr lang="hu-HU" dirty="0" err="1" smtClean="0">
                <a:latin typeface="Arial Rounded MT Bold" pitchFamily="34" charset="0"/>
              </a:rPr>
              <a:t>the</a:t>
            </a:r>
            <a:r>
              <a:rPr lang="hu-HU" dirty="0" smtClean="0">
                <a:latin typeface="Arial Rounded MT Bold" pitchFamily="34" charset="0"/>
              </a:rPr>
              <a:t> </a:t>
            </a:r>
            <a:r>
              <a:rPr lang="hu-HU" dirty="0" err="1" smtClean="0">
                <a:latin typeface="Arial Rounded MT Bold" pitchFamily="34" charset="0"/>
              </a:rPr>
              <a:t>system</a:t>
            </a:r>
            <a:r>
              <a:rPr lang="hu-HU" dirty="0" smtClean="0">
                <a:latin typeface="Arial Rounded MT Bold" pitchFamily="34" charset="0"/>
              </a:rPr>
              <a:t>: </a:t>
            </a:r>
            <a:br>
              <a:rPr lang="hu-HU" dirty="0" smtClean="0">
                <a:latin typeface="Arial Rounded MT Bold" pitchFamily="34" charset="0"/>
              </a:rPr>
            </a:br>
            <a:r>
              <a:rPr lang="hu-HU" dirty="0" smtClean="0">
                <a:latin typeface="Arial Rounded MT Bold" pitchFamily="34" charset="0"/>
              </a:rPr>
              <a:t>1 -2500 Euro;  5- 12500 Euro</a:t>
            </a:r>
            <a:br>
              <a:rPr lang="hu-HU" dirty="0" smtClean="0">
                <a:latin typeface="Arial Rounded MT Bold" pitchFamily="34" charset="0"/>
              </a:rPr>
            </a:br>
            <a:r>
              <a:rPr lang="hu-HU" dirty="0" smtClean="0">
                <a:latin typeface="Arial Rounded MT Bold" pitchFamily="34" charset="0"/>
              </a:rPr>
              <a:t>- </a:t>
            </a:r>
            <a:r>
              <a:rPr lang="hu-HU" dirty="0" err="1" smtClean="0">
                <a:latin typeface="Arial Rounded MT Bold" pitchFamily="34" charset="0"/>
              </a:rPr>
              <a:t>Compraison</a:t>
            </a:r>
            <a:r>
              <a:rPr lang="hu-HU" dirty="0" smtClean="0">
                <a:latin typeface="Arial Rounded MT Bold" pitchFamily="34" charset="0"/>
              </a:rPr>
              <a:t>: HPS </a:t>
            </a:r>
            <a:r>
              <a:rPr lang="hu-HU" dirty="0" err="1" smtClean="0">
                <a:latin typeface="Arial Rounded MT Bold" pitchFamily="34" charset="0"/>
              </a:rPr>
              <a:t>vs</a:t>
            </a:r>
            <a:r>
              <a:rPr lang="hu-HU" dirty="0" smtClean="0">
                <a:latin typeface="Arial Rounded MT Bold" pitchFamily="34" charset="0"/>
              </a:rPr>
              <a:t> LED </a:t>
            </a:r>
            <a:r>
              <a:rPr lang="hu-HU" dirty="0" err="1" smtClean="0">
                <a:latin typeface="Arial Rounded MT Bold" pitchFamily="34" charset="0"/>
              </a:rPr>
              <a:t>costs</a:t>
            </a:r>
            <a:endParaRPr lang="hu-HU" dirty="0" smtClean="0">
              <a:latin typeface="Arial Rounded MT Bold" pitchFamily="34" charset="0"/>
            </a:endParaRPr>
          </a:p>
        </p:txBody>
      </p:sp>
      <p:pic>
        <p:nvPicPr>
          <p:cNvPr id="4" name="Kép 3" descr="táb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149080"/>
            <a:ext cx="8607917" cy="22322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183</Words>
  <Application>Microsoft Office PowerPoint</Application>
  <PresentationFormat>Diavetítés a képernyőre (4:3 oldalarány)</PresentationFormat>
  <Paragraphs>39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Arial Rounded MT Bold</vt:lpstr>
      <vt:lpstr>Calibri</vt:lpstr>
      <vt:lpstr>Cooper Black</vt:lpstr>
      <vt:lpstr>Wingdings</vt:lpstr>
      <vt:lpstr>Office-téma</vt:lpstr>
      <vt:lpstr>Study concerning optimization of photovoltaic lighting system in Margineni village </vt:lpstr>
      <vt:lpstr>PowerPoint-bemutató</vt:lpstr>
      <vt:lpstr>PowerPoint-bemutató</vt:lpstr>
      <vt:lpstr>Current system</vt:lpstr>
      <vt:lpstr>Alternatives</vt:lpstr>
      <vt:lpstr>Proposed system</vt:lpstr>
      <vt:lpstr>Important Datas</vt:lpstr>
      <vt:lpstr>Results</vt:lpstr>
      <vt:lpstr>Results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concerning optimization of photovoltaic lighting system in Margineni village</dc:title>
  <dc:creator>User</dc:creator>
  <cp:lastModifiedBy>EKF</cp:lastModifiedBy>
  <cp:revision>3</cp:revision>
  <dcterms:created xsi:type="dcterms:W3CDTF">2017-04-26T16:42:25Z</dcterms:created>
  <dcterms:modified xsi:type="dcterms:W3CDTF">2017-06-22T20:33:45Z</dcterms:modified>
</cp:coreProperties>
</file>